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61" r:id="rId1"/>
    <p:sldMasterId id="2147484569" r:id="rId2"/>
  </p:sldMasterIdLst>
  <p:notesMasterIdLst>
    <p:notesMasterId r:id="rId16"/>
  </p:notesMasterIdLst>
  <p:handoutMasterIdLst>
    <p:handoutMasterId r:id="rId17"/>
  </p:handoutMasterIdLst>
  <p:sldIdLst>
    <p:sldId id="400" r:id="rId3"/>
    <p:sldId id="401" r:id="rId4"/>
    <p:sldId id="402" r:id="rId5"/>
    <p:sldId id="403" r:id="rId6"/>
    <p:sldId id="406" r:id="rId7"/>
    <p:sldId id="415" r:id="rId8"/>
    <p:sldId id="413" r:id="rId9"/>
    <p:sldId id="411" r:id="rId10"/>
    <p:sldId id="410" r:id="rId11"/>
    <p:sldId id="412" r:id="rId12"/>
    <p:sldId id="407" r:id="rId13"/>
    <p:sldId id="405" r:id="rId14"/>
    <p:sldId id="416" r:id="rId15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3366CC"/>
    <a:srgbClr val="0099FF"/>
    <a:srgbClr val="3399FF"/>
    <a:srgbClr val="FF0000"/>
    <a:srgbClr val="FFFF00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5" autoAdjust="0"/>
    <p:restoredTop sz="93264" autoAdjust="0"/>
  </p:normalViewPr>
  <p:slideViewPr>
    <p:cSldViewPr>
      <p:cViewPr varScale="1">
        <p:scale>
          <a:sx n="107" d="100"/>
          <a:sy n="107" d="100"/>
        </p:scale>
        <p:origin x="1950" y="78"/>
      </p:cViewPr>
      <p:guideLst>
        <p:guide orient="horz" pos="2208"/>
        <p:guide pos="2928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8"/>
    </p:cViewPr>
  </p:sorterViewPr>
  <p:notesViewPr>
    <p:cSldViewPr>
      <p:cViewPr>
        <p:scale>
          <a:sx n="100" d="100"/>
          <a:sy n="100" d="100"/>
        </p:scale>
        <p:origin x="-1632" y="816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F10B8-C118-4FFD-BC2D-B5A1E7F52340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B498CFC-9383-4E23-9579-58F84F456FB4}">
      <dgm:prSet/>
      <dgm:spPr/>
      <dgm:t>
        <a:bodyPr/>
        <a:lstStyle/>
        <a:p>
          <a:pPr rtl="0"/>
          <a:r>
            <a:rPr lang="en-US" b="1"/>
            <a:t>Record Compiled</a:t>
          </a:r>
          <a:endParaRPr lang="en-US"/>
        </a:p>
      </dgm:t>
    </dgm:pt>
    <dgm:pt modelId="{71CF9E32-8DE1-4DD7-BCC1-D3D18A82231A}" type="parTrans" cxnId="{C040DDFC-25BD-425D-90FA-E1F33E465FCF}">
      <dgm:prSet/>
      <dgm:spPr/>
      <dgm:t>
        <a:bodyPr/>
        <a:lstStyle/>
        <a:p>
          <a:endParaRPr lang="en-US"/>
        </a:p>
      </dgm:t>
    </dgm:pt>
    <dgm:pt modelId="{7E8255BD-0DD2-44CD-A946-E6FD0EB63F1F}" type="sibTrans" cxnId="{C040DDFC-25BD-425D-90FA-E1F33E465FCF}">
      <dgm:prSet/>
      <dgm:spPr/>
      <dgm:t>
        <a:bodyPr/>
        <a:lstStyle/>
        <a:p>
          <a:endParaRPr lang="en-US"/>
        </a:p>
      </dgm:t>
    </dgm:pt>
    <dgm:pt modelId="{073A45B3-A413-4181-AA72-186D9035F2C8}">
      <dgm:prSet/>
      <dgm:spPr/>
      <dgm:t>
        <a:bodyPr/>
        <a:lstStyle/>
        <a:p>
          <a:pPr rtl="0"/>
          <a:r>
            <a:rPr lang="en-US" b="1" dirty="0"/>
            <a:t>Stipulations and Settlements</a:t>
          </a:r>
          <a:endParaRPr lang="en-US" dirty="0"/>
        </a:p>
      </dgm:t>
    </dgm:pt>
    <dgm:pt modelId="{E6DE0D57-09DD-4B0A-881A-81C9C2D8913B}" type="parTrans" cxnId="{3BE61DA9-C265-45BD-93D3-11393AB63C52}">
      <dgm:prSet/>
      <dgm:spPr/>
      <dgm:t>
        <a:bodyPr/>
        <a:lstStyle/>
        <a:p>
          <a:endParaRPr lang="en-US"/>
        </a:p>
      </dgm:t>
    </dgm:pt>
    <dgm:pt modelId="{74A9D4D4-683E-4F05-AFB6-AE1FE86B770A}" type="sibTrans" cxnId="{3BE61DA9-C265-45BD-93D3-11393AB63C52}">
      <dgm:prSet/>
      <dgm:spPr/>
      <dgm:t>
        <a:bodyPr/>
        <a:lstStyle/>
        <a:p>
          <a:endParaRPr lang="en-US"/>
        </a:p>
      </dgm:t>
    </dgm:pt>
    <dgm:pt modelId="{60BDDF96-C4C9-4EAF-B187-D079754A309C}">
      <dgm:prSet/>
      <dgm:spPr/>
      <dgm:t>
        <a:bodyPr/>
        <a:lstStyle/>
        <a:p>
          <a:pPr rtl="0"/>
          <a:r>
            <a:rPr lang="en-US" b="1"/>
            <a:t>Deliberations</a:t>
          </a:r>
          <a:endParaRPr lang="en-US"/>
        </a:p>
      </dgm:t>
    </dgm:pt>
    <dgm:pt modelId="{3C0EC46C-B255-4A23-B2BE-94147301EF2E}" type="parTrans" cxnId="{C9EB8013-43E0-4D10-AE4C-3822C33B8D0F}">
      <dgm:prSet/>
      <dgm:spPr/>
      <dgm:t>
        <a:bodyPr/>
        <a:lstStyle/>
        <a:p>
          <a:endParaRPr lang="en-US"/>
        </a:p>
      </dgm:t>
    </dgm:pt>
    <dgm:pt modelId="{5109928A-7077-4394-B429-F39F1BD902D3}" type="sibTrans" cxnId="{C9EB8013-43E0-4D10-AE4C-3822C33B8D0F}">
      <dgm:prSet/>
      <dgm:spPr/>
      <dgm:t>
        <a:bodyPr/>
        <a:lstStyle/>
        <a:p>
          <a:endParaRPr lang="en-US"/>
        </a:p>
      </dgm:t>
    </dgm:pt>
    <dgm:pt modelId="{290685A3-F500-4856-8123-EC0D3404BFAD}">
      <dgm:prSet/>
      <dgm:spPr/>
      <dgm:t>
        <a:bodyPr/>
        <a:lstStyle/>
        <a:p>
          <a:pPr rtl="0"/>
          <a:r>
            <a:rPr lang="en-US" b="1"/>
            <a:t>Findings and Conclusions</a:t>
          </a:r>
          <a:br>
            <a:rPr lang="en-US" b="1"/>
          </a:br>
          <a:endParaRPr lang="en-US"/>
        </a:p>
      </dgm:t>
    </dgm:pt>
    <dgm:pt modelId="{4E7FB317-462E-4F0D-807F-0F71AF4F31F7}" type="parTrans" cxnId="{14EB7284-97BE-4C2F-9D11-69FC3501FD68}">
      <dgm:prSet/>
      <dgm:spPr/>
      <dgm:t>
        <a:bodyPr/>
        <a:lstStyle/>
        <a:p>
          <a:endParaRPr lang="en-US"/>
        </a:p>
      </dgm:t>
    </dgm:pt>
    <dgm:pt modelId="{B42B3288-53B4-44FC-8F05-DD761189BE2B}" type="sibTrans" cxnId="{14EB7284-97BE-4C2F-9D11-69FC3501FD68}">
      <dgm:prSet/>
      <dgm:spPr/>
      <dgm:t>
        <a:bodyPr/>
        <a:lstStyle/>
        <a:p>
          <a:endParaRPr lang="en-US"/>
        </a:p>
      </dgm:t>
    </dgm:pt>
    <dgm:pt modelId="{3595821D-CA58-4B41-A53A-8DEBB01600A2}" type="pres">
      <dgm:prSet presAssocID="{BCBF10B8-C118-4FFD-BC2D-B5A1E7F52340}" presName="Name0" presStyleCnt="0">
        <dgm:presLayoutVars>
          <dgm:dir/>
          <dgm:resizeHandles val="exact"/>
        </dgm:presLayoutVars>
      </dgm:prSet>
      <dgm:spPr/>
    </dgm:pt>
    <dgm:pt modelId="{88F5E3E4-F97A-4AE1-9A52-6F4223A8E085}" type="pres">
      <dgm:prSet presAssocID="{DB498CFC-9383-4E23-9579-58F84F456FB4}" presName="node" presStyleLbl="node1" presStyleIdx="0" presStyleCnt="4">
        <dgm:presLayoutVars>
          <dgm:bulletEnabled val="1"/>
        </dgm:presLayoutVars>
      </dgm:prSet>
      <dgm:spPr/>
    </dgm:pt>
    <dgm:pt modelId="{D89AA110-3DD0-4563-A9C2-206C08F90AE1}" type="pres">
      <dgm:prSet presAssocID="{7E8255BD-0DD2-44CD-A946-E6FD0EB63F1F}" presName="sibTrans" presStyleLbl="sibTrans2D1" presStyleIdx="0" presStyleCnt="3"/>
      <dgm:spPr/>
    </dgm:pt>
    <dgm:pt modelId="{627A5EA4-7299-4647-A88D-EE8FDD3CECCC}" type="pres">
      <dgm:prSet presAssocID="{7E8255BD-0DD2-44CD-A946-E6FD0EB63F1F}" presName="connectorText" presStyleLbl="sibTrans2D1" presStyleIdx="0" presStyleCnt="3"/>
      <dgm:spPr/>
    </dgm:pt>
    <dgm:pt modelId="{14B7C75F-5D26-4C62-A078-4D08D563ADBD}" type="pres">
      <dgm:prSet presAssocID="{073A45B3-A413-4181-AA72-186D9035F2C8}" presName="node" presStyleLbl="node1" presStyleIdx="1" presStyleCnt="4">
        <dgm:presLayoutVars>
          <dgm:bulletEnabled val="1"/>
        </dgm:presLayoutVars>
      </dgm:prSet>
      <dgm:spPr/>
    </dgm:pt>
    <dgm:pt modelId="{E5AFEB7F-B9FF-4B64-9743-F83FA546AAAC}" type="pres">
      <dgm:prSet presAssocID="{74A9D4D4-683E-4F05-AFB6-AE1FE86B770A}" presName="sibTrans" presStyleLbl="sibTrans2D1" presStyleIdx="1" presStyleCnt="3"/>
      <dgm:spPr/>
    </dgm:pt>
    <dgm:pt modelId="{A9E743F9-D8DF-4552-808B-1C045F929119}" type="pres">
      <dgm:prSet presAssocID="{74A9D4D4-683E-4F05-AFB6-AE1FE86B770A}" presName="connectorText" presStyleLbl="sibTrans2D1" presStyleIdx="1" presStyleCnt="3"/>
      <dgm:spPr/>
    </dgm:pt>
    <dgm:pt modelId="{0B31DD22-B260-413B-9CA2-61E7D8D9701F}" type="pres">
      <dgm:prSet presAssocID="{60BDDF96-C4C9-4EAF-B187-D079754A309C}" presName="node" presStyleLbl="node1" presStyleIdx="2" presStyleCnt="4">
        <dgm:presLayoutVars>
          <dgm:bulletEnabled val="1"/>
        </dgm:presLayoutVars>
      </dgm:prSet>
      <dgm:spPr/>
    </dgm:pt>
    <dgm:pt modelId="{9DB1C125-8D16-41DE-9F41-5C278B157954}" type="pres">
      <dgm:prSet presAssocID="{5109928A-7077-4394-B429-F39F1BD902D3}" presName="sibTrans" presStyleLbl="sibTrans2D1" presStyleIdx="2" presStyleCnt="3"/>
      <dgm:spPr/>
    </dgm:pt>
    <dgm:pt modelId="{A63D29F8-B832-4CE3-9A98-98F99226ED9A}" type="pres">
      <dgm:prSet presAssocID="{5109928A-7077-4394-B429-F39F1BD902D3}" presName="connectorText" presStyleLbl="sibTrans2D1" presStyleIdx="2" presStyleCnt="3"/>
      <dgm:spPr/>
    </dgm:pt>
    <dgm:pt modelId="{2213AD3D-02EF-4A95-982B-84B740CEB01A}" type="pres">
      <dgm:prSet presAssocID="{290685A3-F500-4856-8123-EC0D3404BFAD}" presName="node" presStyleLbl="node1" presStyleIdx="3" presStyleCnt="4">
        <dgm:presLayoutVars>
          <dgm:bulletEnabled val="1"/>
        </dgm:presLayoutVars>
      </dgm:prSet>
      <dgm:spPr/>
    </dgm:pt>
  </dgm:ptLst>
  <dgm:cxnLst>
    <dgm:cxn modelId="{C9EB8013-43E0-4D10-AE4C-3822C33B8D0F}" srcId="{BCBF10B8-C118-4FFD-BC2D-B5A1E7F52340}" destId="{60BDDF96-C4C9-4EAF-B187-D079754A309C}" srcOrd="2" destOrd="0" parTransId="{3C0EC46C-B255-4A23-B2BE-94147301EF2E}" sibTransId="{5109928A-7077-4394-B429-F39F1BD902D3}"/>
    <dgm:cxn modelId="{8DA6FD25-1C41-4661-9C06-3FAA0132A38F}" type="presOf" srcId="{073A45B3-A413-4181-AA72-186D9035F2C8}" destId="{14B7C75F-5D26-4C62-A078-4D08D563ADBD}" srcOrd="0" destOrd="0" presId="urn:microsoft.com/office/officeart/2005/8/layout/process1"/>
    <dgm:cxn modelId="{834FC135-EAD2-4B36-9955-7A2509A1A97F}" type="presOf" srcId="{5109928A-7077-4394-B429-F39F1BD902D3}" destId="{9DB1C125-8D16-41DE-9F41-5C278B157954}" srcOrd="0" destOrd="0" presId="urn:microsoft.com/office/officeart/2005/8/layout/process1"/>
    <dgm:cxn modelId="{408E623E-4021-41C7-B361-D61EC2024C1E}" type="presOf" srcId="{74A9D4D4-683E-4F05-AFB6-AE1FE86B770A}" destId="{E5AFEB7F-B9FF-4B64-9743-F83FA546AAAC}" srcOrd="0" destOrd="0" presId="urn:microsoft.com/office/officeart/2005/8/layout/process1"/>
    <dgm:cxn modelId="{48F0744C-CCFD-4980-A32C-9E2CB9EE8ACB}" type="presOf" srcId="{74A9D4D4-683E-4F05-AFB6-AE1FE86B770A}" destId="{A9E743F9-D8DF-4552-808B-1C045F929119}" srcOrd="1" destOrd="0" presId="urn:microsoft.com/office/officeart/2005/8/layout/process1"/>
    <dgm:cxn modelId="{80F5D883-B363-44EF-A2C5-9EC4BE7AA72D}" type="presOf" srcId="{DB498CFC-9383-4E23-9579-58F84F456FB4}" destId="{88F5E3E4-F97A-4AE1-9A52-6F4223A8E085}" srcOrd="0" destOrd="0" presId="urn:microsoft.com/office/officeart/2005/8/layout/process1"/>
    <dgm:cxn modelId="{14EB7284-97BE-4C2F-9D11-69FC3501FD68}" srcId="{BCBF10B8-C118-4FFD-BC2D-B5A1E7F52340}" destId="{290685A3-F500-4856-8123-EC0D3404BFAD}" srcOrd="3" destOrd="0" parTransId="{4E7FB317-462E-4F0D-807F-0F71AF4F31F7}" sibTransId="{B42B3288-53B4-44FC-8F05-DD761189BE2B}"/>
    <dgm:cxn modelId="{4E731093-9C75-4833-B77A-4FE99FCE6A69}" type="presOf" srcId="{60BDDF96-C4C9-4EAF-B187-D079754A309C}" destId="{0B31DD22-B260-413B-9CA2-61E7D8D9701F}" srcOrd="0" destOrd="0" presId="urn:microsoft.com/office/officeart/2005/8/layout/process1"/>
    <dgm:cxn modelId="{09DA2AA1-8322-4476-9E94-4096F728B085}" type="presOf" srcId="{7E8255BD-0DD2-44CD-A946-E6FD0EB63F1F}" destId="{627A5EA4-7299-4647-A88D-EE8FDD3CECCC}" srcOrd="1" destOrd="0" presId="urn:microsoft.com/office/officeart/2005/8/layout/process1"/>
    <dgm:cxn modelId="{3BE61DA9-C265-45BD-93D3-11393AB63C52}" srcId="{BCBF10B8-C118-4FFD-BC2D-B5A1E7F52340}" destId="{073A45B3-A413-4181-AA72-186D9035F2C8}" srcOrd="1" destOrd="0" parTransId="{E6DE0D57-09DD-4B0A-881A-81C9C2D8913B}" sibTransId="{74A9D4D4-683E-4F05-AFB6-AE1FE86B770A}"/>
    <dgm:cxn modelId="{07D77FC0-9211-4846-B1A8-4057DE75E3B4}" type="presOf" srcId="{290685A3-F500-4856-8123-EC0D3404BFAD}" destId="{2213AD3D-02EF-4A95-982B-84B740CEB01A}" srcOrd="0" destOrd="0" presId="urn:microsoft.com/office/officeart/2005/8/layout/process1"/>
    <dgm:cxn modelId="{B27F18D7-6154-4E65-AC11-EB69D642BAB3}" type="presOf" srcId="{BCBF10B8-C118-4FFD-BC2D-B5A1E7F52340}" destId="{3595821D-CA58-4B41-A53A-8DEBB01600A2}" srcOrd="0" destOrd="0" presId="urn:microsoft.com/office/officeart/2005/8/layout/process1"/>
    <dgm:cxn modelId="{39899DDA-E2E3-4C68-B1BC-2096EB24FA0A}" type="presOf" srcId="{7E8255BD-0DD2-44CD-A946-E6FD0EB63F1F}" destId="{D89AA110-3DD0-4563-A9C2-206C08F90AE1}" srcOrd="0" destOrd="0" presId="urn:microsoft.com/office/officeart/2005/8/layout/process1"/>
    <dgm:cxn modelId="{733AE4E2-6BA3-4501-91EE-E199712C6B5E}" type="presOf" srcId="{5109928A-7077-4394-B429-F39F1BD902D3}" destId="{A63D29F8-B832-4CE3-9A98-98F99226ED9A}" srcOrd="1" destOrd="0" presId="urn:microsoft.com/office/officeart/2005/8/layout/process1"/>
    <dgm:cxn modelId="{C040DDFC-25BD-425D-90FA-E1F33E465FCF}" srcId="{BCBF10B8-C118-4FFD-BC2D-B5A1E7F52340}" destId="{DB498CFC-9383-4E23-9579-58F84F456FB4}" srcOrd="0" destOrd="0" parTransId="{71CF9E32-8DE1-4DD7-BCC1-D3D18A82231A}" sibTransId="{7E8255BD-0DD2-44CD-A946-E6FD0EB63F1F}"/>
    <dgm:cxn modelId="{CC56121E-FEEC-4373-BD40-898927C2F13D}" type="presParOf" srcId="{3595821D-CA58-4B41-A53A-8DEBB01600A2}" destId="{88F5E3E4-F97A-4AE1-9A52-6F4223A8E085}" srcOrd="0" destOrd="0" presId="urn:microsoft.com/office/officeart/2005/8/layout/process1"/>
    <dgm:cxn modelId="{EDDC3917-DBBE-47E4-B3AC-92C6A3419F54}" type="presParOf" srcId="{3595821D-CA58-4B41-A53A-8DEBB01600A2}" destId="{D89AA110-3DD0-4563-A9C2-206C08F90AE1}" srcOrd="1" destOrd="0" presId="urn:microsoft.com/office/officeart/2005/8/layout/process1"/>
    <dgm:cxn modelId="{DD5949ED-259D-4C80-94B1-56C59AFC6CF2}" type="presParOf" srcId="{D89AA110-3DD0-4563-A9C2-206C08F90AE1}" destId="{627A5EA4-7299-4647-A88D-EE8FDD3CECCC}" srcOrd="0" destOrd="0" presId="urn:microsoft.com/office/officeart/2005/8/layout/process1"/>
    <dgm:cxn modelId="{2B9924EB-3137-4AAF-9312-30DACF63E1A1}" type="presParOf" srcId="{3595821D-CA58-4B41-A53A-8DEBB01600A2}" destId="{14B7C75F-5D26-4C62-A078-4D08D563ADBD}" srcOrd="2" destOrd="0" presId="urn:microsoft.com/office/officeart/2005/8/layout/process1"/>
    <dgm:cxn modelId="{A0A17EEE-B75E-4AC4-8103-8F07CF755167}" type="presParOf" srcId="{3595821D-CA58-4B41-A53A-8DEBB01600A2}" destId="{E5AFEB7F-B9FF-4B64-9743-F83FA546AAAC}" srcOrd="3" destOrd="0" presId="urn:microsoft.com/office/officeart/2005/8/layout/process1"/>
    <dgm:cxn modelId="{E13B74A3-0A21-4696-B68C-1B3665D73BC0}" type="presParOf" srcId="{E5AFEB7F-B9FF-4B64-9743-F83FA546AAAC}" destId="{A9E743F9-D8DF-4552-808B-1C045F929119}" srcOrd="0" destOrd="0" presId="urn:microsoft.com/office/officeart/2005/8/layout/process1"/>
    <dgm:cxn modelId="{28ADE2F7-A226-471D-B31C-F9ABDDCA80F5}" type="presParOf" srcId="{3595821D-CA58-4B41-A53A-8DEBB01600A2}" destId="{0B31DD22-B260-413B-9CA2-61E7D8D9701F}" srcOrd="4" destOrd="0" presId="urn:microsoft.com/office/officeart/2005/8/layout/process1"/>
    <dgm:cxn modelId="{B2101EF3-A5C7-4449-A714-8BC3DAD99D37}" type="presParOf" srcId="{3595821D-CA58-4B41-A53A-8DEBB01600A2}" destId="{9DB1C125-8D16-41DE-9F41-5C278B157954}" srcOrd="5" destOrd="0" presId="urn:microsoft.com/office/officeart/2005/8/layout/process1"/>
    <dgm:cxn modelId="{24A5FEBD-14E2-4A69-BA62-76A387A30385}" type="presParOf" srcId="{9DB1C125-8D16-41DE-9F41-5C278B157954}" destId="{A63D29F8-B832-4CE3-9A98-98F99226ED9A}" srcOrd="0" destOrd="0" presId="urn:microsoft.com/office/officeart/2005/8/layout/process1"/>
    <dgm:cxn modelId="{440FA8D0-066E-46B3-A6B8-C271C4F72E5B}" type="presParOf" srcId="{3595821D-CA58-4B41-A53A-8DEBB01600A2}" destId="{2213AD3D-02EF-4A95-982B-84B740CEB01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1D88D-3463-43A5-990C-5676C8C6267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5C1288-D089-4EF0-AA1E-4154B755BF1C}">
      <dgm:prSet/>
      <dgm:spPr/>
      <dgm:t>
        <a:bodyPr/>
        <a:lstStyle/>
        <a:p>
          <a:pPr rtl="0"/>
          <a:r>
            <a:rPr lang="en-US" b="1"/>
            <a:t>Determination of Significance</a:t>
          </a:r>
          <a:endParaRPr lang="en-US"/>
        </a:p>
      </dgm:t>
    </dgm:pt>
    <dgm:pt modelId="{CA979192-D3B3-4BFA-9268-05A0E669086C}" type="parTrans" cxnId="{C3C63BC1-BB3F-4999-BEF8-8D54E72662DA}">
      <dgm:prSet/>
      <dgm:spPr/>
      <dgm:t>
        <a:bodyPr/>
        <a:lstStyle/>
        <a:p>
          <a:endParaRPr lang="en-US"/>
        </a:p>
      </dgm:t>
    </dgm:pt>
    <dgm:pt modelId="{01BC2E3B-B0B6-4FDC-AE95-C991AC48575B}" type="sibTrans" cxnId="{C3C63BC1-BB3F-4999-BEF8-8D54E72662DA}">
      <dgm:prSet/>
      <dgm:spPr/>
      <dgm:t>
        <a:bodyPr/>
        <a:lstStyle/>
        <a:p>
          <a:endParaRPr lang="en-US"/>
        </a:p>
      </dgm:t>
    </dgm:pt>
    <dgm:pt modelId="{0FD4113E-3A10-4B98-8AA4-96A9DAD93D95}">
      <dgm:prSet/>
      <dgm:spPr/>
      <dgm:t>
        <a:bodyPr/>
        <a:lstStyle/>
        <a:p>
          <a:pPr rtl="0"/>
          <a:r>
            <a:rPr lang="en-US" b="0" dirty="0"/>
            <a:t>Scoping – Public Comment</a:t>
          </a:r>
        </a:p>
      </dgm:t>
    </dgm:pt>
    <dgm:pt modelId="{0DEA08CC-B7F6-45F1-9710-C529F4D8F2A9}" type="parTrans" cxnId="{61A931FE-754A-414A-ABDC-088080F642F2}">
      <dgm:prSet/>
      <dgm:spPr/>
      <dgm:t>
        <a:bodyPr/>
        <a:lstStyle/>
        <a:p>
          <a:endParaRPr lang="en-US"/>
        </a:p>
      </dgm:t>
    </dgm:pt>
    <dgm:pt modelId="{FEAADF9B-5524-4FF1-BEB8-D0C49443D5D5}" type="sibTrans" cxnId="{61A931FE-754A-414A-ABDC-088080F642F2}">
      <dgm:prSet/>
      <dgm:spPr/>
      <dgm:t>
        <a:bodyPr/>
        <a:lstStyle/>
        <a:p>
          <a:endParaRPr lang="en-US"/>
        </a:p>
      </dgm:t>
    </dgm:pt>
    <dgm:pt modelId="{889AF474-B6EA-4966-A86D-8B2C19DB15C8}">
      <dgm:prSet/>
      <dgm:spPr/>
      <dgm:t>
        <a:bodyPr/>
        <a:lstStyle/>
        <a:p>
          <a:pPr rtl="0"/>
          <a:r>
            <a:rPr lang="en-US" b="0" dirty="0"/>
            <a:t>Issue DEIS – Public Comment</a:t>
          </a:r>
        </a:p>
      </dgm:t>
    </dgm:pt>
    <dgm:pt modelId="{B13BFF8B-0AEA-4F5C-9A1D-67EEC254AB31}" type="parTrans" cxnId="{E6982D5A-E408-4ECC-A2C7-8771DEF12D18}">
      <dgm:prSet/>
      <dgm:spPr/>
      <dgm:t>
        <a:bodyPr/>
        <a:lstStyle/>
        <a:p>
          <a:endParaRPr lang="en-US"/>
        </a:p>
      </dgm:t>
    </dgm:pt>
    <dgm:pt modelId="{443EEC32-2C15-4DB6-A0C9-DD3190F55602}" type="sibTrans" cxnId="{E6982D5A-E408-4ECC-A2C7-8771DEF12D18}">
      <dgm:prSet/>
      <dgm:spPr/>
      <dgm:t>
        <a:bodyPr/>
        <a:lstStyle/>
        <a:p>
          <a:endParaRPr lang="en-US"/>
        </a:p>
      </dgm:t>
    </dgm:pt>
    <dgm:pt modelId="{D6EFA392-E52E-4ACC-AEF9-FAE2B1560B6B}">
      <dgm:prSet/>
      <dgm:spPr/>
      <dgm:t>
        <a:bodyPr/>
        <a:lstStyle/>
        <a:p>
          <a:pPr rtl="0"/>
          <a:r>
            <a:rPr lang="en-US" b="0" dirty="0"/>
            <a:t>Issue Final EIS</a:t>
          </a:r>
        </a:p>
      </dgm:t>
    </dgm:pt>
    <dgm:pt modelId="{A8E844BC-C2F0-4AEC-AE74-44239FD8834C}" type="parTrans" cxnId="{5546E80F-77A6-4964-989B-2C7A7D3D8E45}">
      <dgm:prSet/>
      <dgm:spPr/>
      <dgm:t>
        <a:bodyPr/>
        <a:lstStyle/>
        <a:p>
          <a:endParaRPr lang="en-US"/>
        </a:p>
      </dgm:t>
    </dgm:pt>
    <dgm:pt modelId="{46095A67-D0C1-4080-BF3E-A42D5DBEE230}" type="sibTrans" cxnId="{5546E80F-77A6-4964-989B-2C7A7D3D8E45}">
      <dgm:prSet/>
      <dgm:spPr/>
      <dgm:t>
        <a:bodyPr/>
        <a:lstStyle/>
        <a:p>
          <a:endParaRPr lang="en-US"/>
        </a:p>
      </dgm:t>
    </dgm:pt>
    <dgm:pt modelId="{3521CFC1-7DF0-476B-8A5F-6CFC073C67DC}">
      <dgm:prSet/>
      <dgm:spPr/>
      <dgm:t>
        <a:bodyPr/>
        <a:lstStyle/>
        <a:p>
          <a:pPr rtl="0"/>
          <a:r>
            <a:rPr lang="en-US" b="1" dirty="0"/>
            <a:t>Determination of Non-Significance (DNS) or Mitigated DNS (MDNS)</a:t>
          </a:r>
          <a:endParaRPr lang="en-US" dirty="0"/>
        </a:p>
      </dgm:t>
    </dgm:pt>
    <dgm:pt modelId="{CA704B66-8AA3-4D4D-9FC0-C2323704A711}" type="parTrans" cxnId="{2129EFA1-EB6E-4836-B5E4-608A3B8FA75C}">
      <dgm:prSet/>
      <dgm:spPr/>
      <dgm:t>
        <a:bodyPr/>
        <a:lstStyle/>
        <a:p>
          <a:endParaRPr lang="en-US"/>
        </a:p>
      </dgm:t>
    </dgm:pt>
    <dgm:pt modelId="{23DA5766-7423-459B-B155-37C997248382}" type="sibTrans" cxnId="{2129EFA1-EB6E-4836-B5E4-608A3B8FA75C}">
      <dgm:prSet/>
      <dgm:spPr/>
      <dgm:t>
        <a:bodyPr/>
        <a:lstStyle/>
        <a:p>
          <a:endParaRPr lang="en-US"/>
        </a:p>
      </dgm:t>
    </dgm:pt>
    <dgm:pt modelId="{66553D5E-0708-441F-A3F5-70581A650123}">
      <dgm:prSet/>
      <dgm:spPr/>
      <dgm:t>
        <a:bodyPr/>
        <a:lstStyle/>
        <a:p>
          <a:pPr rtl="0"/>
          <a:r>
            <a:rPr lang="en-US" b="0" dirty="0"/>
            <a:t>EIS Not Required</a:t>
          </a:r>
        </a:p>
      </dgm:t>
    </dgm:pt>
    <dgm:pt modelId="{B0C95459-7C17-4A56-A54B-F5B2F85AB05A}" type="parTrans" cxnId="{D2852FA4-3653-40A5-B74A-5D3AAF31AEAA}">
      <dgm:prSet/>
      <dgm:spPr/>
      <dgm:t>
        <a:bodyPr/>
        <a:lstStyle/>
        <a:p>
          <a:endParaRPr lang="en-US"/>
        </a:p>
      </dgm:t>
    </dgm:pt>
    <dgm:pt modelId="{4E70594A-2B7A-4D65-9C9D-A238F498F70D}" type="sibTrans" cxnId="{D2852FA4-3653-40A5-B74A-5D3AAF31AEAA}">
      <dgm:prSet/>
      <dgm:spPr/>
      <dgm:t>
        <a:bodyPr/>
        <a:lstStyle/>
        <a:p>
          <a:endParaRPr lang="en-US"/>
        </a:p>
      </dgm:t>
    </dgm:pt>
    <dgm:pt modelId="{E449D3D4-0E11-4528-B7AE-12BD8215B6F3}">
      <dgm:prSet/>
      <dgm:spPr/>
      <dgm:t>
        <a:bodyPr/>
        <a:lstStyle/>
        <a:p>
          <a:pPr rtl="0"/>
          <a:r>
            <a:rPr lang="en-US" dirty="0"/>
            <a:t>Determination noticed to public</a:t>
          </a:r>
        </a:p>
      </dgm:t>
    </dgm:pt>
    <dgm:pt modelId="{C7E3A93B-6238-423C-9E4E-60E95BEF8EF4}" type="parTrans" cxnId="{EAC29050-A4BA-41CB-8282-4DA98D06D9A6}">
      <dgm:prSet/>
      <dgm:spPr/>
      <dgm:t>
        <a:bodyPr/>
        <a:lstStyle/>
        <a:p>
          <a:endParaRPr lang="en-US"/>
        </a:p>
      </dgm:t>
    </dgm:pt>
    <dgm:pt modelId="{9B3177BB-513C-4EC8-9B93-B80469B86384}" type="sibTrans" cxnId="{EAC29050-A4BA-41CB-8282-4DA98D06D9A6}">
      <dgm:prSet/>
      <dgm:spPr/>
      <dgm:t>
        <a:bodyPr/>
        <a:lstStyle/>
        <a:p>
          <a:endParaRPr lang="en-US"/>
        </a:p>
      </dgm:t>
    </dgm:pt>
    <dgm:pt modelId="{B95F8CA1-63DA-4568-A671-6E69FB2E3A5B}">
      <dgm:prSet/>
      <dgm:spPr/>
      <dgm:t>
        <a:bodyPr/>
        <a:lstStyle/>
        <a:p>
          <a:pPr rtl="0"/>
          <a:r>
            <a:rPr lang="en-US" dirty="0"/>
            <a:t>Determination issued</a:t>
          </a:r>
        </a:p>
      </dgm:t>
    </dgm:pt>
    <dgm:pt modelId="{C4BD0171-5C61-4D1F-957B-DAED65419331}" type="parTrans" cxnId="{0E6E7F7C-C341-498F-A048-F49450A986AB}">
      <dgm:prSet/>
      <dgm:spPr/>
      <dgm:t>
        <a:bodyPr/>
        <a:lstStyle/>
        <a:p>
          <a:endParaRPr lang="en-US"/>
        </a:p>
      </dgm:t>
    </dgm:pt>
    <dgm:pt modelId="{BE5FB554-D1BC-46B9-B226-EC9D73CFF2F4}" type="sibTrans" cxnId="{0E6E7F7C-C341-498F-A048-F49450A986AB}">
      <dgm:prSet/>
      <dgm:spPr/>
      <dgm:t>
        <a:bodyPr/>
        <a:lstStyle/>
        <a:p>
          <a:endParaRPr lang="en-US"/>
        </a:p>
      </dgm:t>
    </dgm:pt>
    <dgm:pt modelId="{27863B27-26D5-4550-AB52-C9D011509653}" type="pres">
      <dgm:prSet presAssocID="{FC31D88D-3463-43A5-990C-5676C8C62677}" presName="Name0" presStyleCnt="0">
        <dgm:presLayoutVars>
          <dgm:dir/>
          <dgm:animLvl val="lvl"/>
          <dgm:resizeHandles val="exact"/>
        </dgm:presLayoutVars>
      </dgm:prSet>
      <dgm:spPr/>
    </dgm:pt>
    <dgm:pt modelId="{B7FFD58F-2B6E-4F5D-A8D3-06C51C8D27AD}" type="pres">
      <dgm:prSet presAssocID="{955C1288-D089-4EF0-AA1E-4154B755BF1C}" presName="composite" presStyleCnt="0"/>
      <dgm:spPr/>
    </dgm:pt>
    <dgm:pt modelId="{A4BA5471-1FFE-45FC-84F5-F3BD9E7AAFCB}" type="pres">
      <dgm:prSet presAssocID="{955C1288-D089-4EF0-AA1E-4154B755BF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6DBF2D5-8ECA-4B10-A718-16C7A33E5580}" type="pres">
      <dgm:prSet presAssocID="{955C1288-D089-4EF0-AA1E-4154B755BF1C}" presName="desTx" presStyleLbl="alignAccFollowNode1" presStyleIdx="0" presStyleCnt="2">
        <dgm:presLayoutVars>
          <dgm:bulletEnabled val="1"/>
        </dgm:presLayoutVars>
      </dgm:prSet>
      <dgm:spPr/>
    </dgm:pt>
    <dgm:pt modelId="{C4FD596D-A5D6-4BC9-B4E1-D1E639F74BB9}" type="pres">
      <dgm:prSet presAssocID="{01BC2E3B-B0B6-4FDC-AE95-C991AC48575B}" presName="space" presStyleCnt="0"/>
      <dgm:spPr/>
    </dgm:pt>
    <dgm:pt modelId="{B7FDA5C5-22F6-482A-8902-2326E030AB81}" type="pres">
      <dgm:prSet presAssocID="{3521CFC1-7DF0-476B-8A5F-6CFC073C67DC}" presName="composite" presStyleCnt="0"/>
      <dgm:spPr/>
    </dgm:pt>
    <dgm:pt modelId="{816980D4-C5DE-41DB-A91E-786B5862E4E3}" type="pres">
      <dgm:prSet presAssocID="{3521CFC1-7DF0-476B-8A5F-6CFC073C67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788FF8A-37FC-4888-BB6E-D059821C7513}" type="pres">
      <dgm:prSet presAssocID="{3521CFC1-7DF0-476B-8A5F-6CFC073C67D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858603-9EE5-4FB4-8615-C8091195AFDA}" type="presOf" srcId="{E449D3D4-0E11-4528-B7AE-12BD8215B6F3}" destId="{3788FF8A-37FC-4888-BB6E-D059821C7513}" srcOrd="0" destOrd="1" presId="urn:microsoft.com/office/officeart/2005/8/layout/hList1"/>
    <dgm:cxn modelId="{5546E80F-77A6-4964-989B-2C7A7D3D8E45}" srcId="{955C1288-D089-4EF0-AA1E-4154B755BF1C}" destId="{D6EFA392-E52E-4ACC-AEF9-FAE2B1560B6B}" srcOrd="2" destOrd="0" parTransId="{A8E844BC-C2F0-4AEC-AE74-44239FD8834C}" sibTransId="{46095A67-D0C1-4080-BF3E-A42D5DBEE230}"/>
    <dgm:cxn modelId="{0452262E-6BAA-4553-9A7D-209676CB1FBA}" type="presOf" srcId="{3521CFC1-7DF0-476B-8A5F-6CFC073C67DC}" destId="{816980D4-C5DE-41DB-A91E-786B5862E4E3}" srcOrd="0" destOrd="0" presId="urn:microsoft.com/office/officeart/2005/8/layout/hList1"/>
    <dgm:cxn modelId="{47DA3334-BC6F-4CA1-A2E5-3032996EDC0A}" type="presOf" srcId="{0FD4113E-3A10-4B98-8AA4-96A9DAD93D95}" destId="{66DBF2D5-8ECA-4B10-A718-16C7A33E5580}" srcOrd="0" destOrd="0" presId="urn:microsoft.com/office/officeart/2005/8/layout/hList1"/>
    <dgm:cxn modelId="{BC45E342-4E4F-4AA4-977F-DFC9327F7824}" type="presOf" srcId="{B95F8CA1-63DA-4568-A671-6E69FB2E3A5B}" destId="{3788FF8A-37FC-4888-BB6E-D059821C7513}" srcOrd="0" destOrd="2" presId="urn:microsoft.com/office/officeart/2005/8/layout/hList1"/>
    <dgm:cxn modelId="{EAC29050-A4BA-41CB-8282-4DA98D06D9A6}" srcId="{3521CFC1-7DF0-476B-8A5F-6CFC073C67DC}" destId="{E449D3D4-0E11-4528-B7AE-12BD8215B6F3}" srcOrd="1" destOrd="0" parTransId="{C7E3A93B-6238-423C-9E4E-60E95BEF8EF4}" sibTransId="{9B3177BB-513C-4EC8-9B93-B80469B86384}"/>
    <dgm:cxn modelId="{E6982D5A-E408-4ECC-A2C7-8771DEF12D18}" srcId="{955C1288-D089-4EF0-AA1E-4154B755BF1C}" destId="{889AF474-B6EA-4966-A86D-8B2C19DB15C8}" srcOrd="1" destOrd="0" parTransId="{B13BFF8B-0AEA-4F5C-9A1D-67EEC254AB31}" sibTransId="{443EEC32-2C15-4DB6-A0C9-DD3190F55602}"/>
    <dgm:cxn modelId="{0E6E7F7C-C341-498F-A048-F49450A986AB}" srcId="{3521CFC1-7DF0-476B-8A5F-6CFC073C67DC}" destId="{B95F8CA1-63DA-4568-A671-6E69FB2E3A5B}" srcOrd="2" destOrd="0" parTransId="{C4BD0171-5C61-4D1F-957B-DAED65419331}" sibTransId="{BE5FB554-D1BC-46B9-B226-EC9D73CFF2F4}"/>
    <dgm:cxn modelId="{33A8167D-414B-4737-ACBE-D448F2DC4084}" type="presOf" srcId="{955C1288-D089-4EF0-AA1E-4154B755BF1C}" destId="{A4BA5471-1FFE-45FC-84F5-F3BD9E7AAFCB}" srcOrd="0" destOrd="0" presId="urn:microsoft.com/office/officeart/2005/8/layout/hList1"/>
    <dgm:cxn modelId="{D8FA478A-641D-4917-906F-DF02234E4830}" type="presOf" srcId="{FC31D88D-3463-43A5-990C-5676C8C62677}" destId="{27863B27-26D5-4550-AB52-C9D011509653}" srcOrd="0" destOrd="0" presId="urn:microsoft.com/office/officeart/2005/8/layout/hList1"/>
    <dgm:cxn modelId="{2129EFA1-EB6E-4836-B5E4-608A3B8FA75C}" srcId="{FC31D88D-3463-43A5-990C-5676C8C62677}" destId="{3521CFC1-7DF0-476B-8A5F-6CFC073C67DC}" srcOrd="1" destOrd="0" parTransId="{CA704B66-8AA3-4D4D-9FC0-C2323704A711}" sibTransId="{23DA5766-7423-459B-B155-37C997248382}"/>
    <dgm:cxn modelId="{D2852FA4-3653-40A5-B74A-5D3AAF31AEAA}" srcId="{3521CFC1-7DF0-476B-8A5F-6CFC073C67DC}" destId="{66553D5E-0708-441F-A3F5-70581A650123}" srcOrd="0" destOrd="0" parTransId="{B0C95459-7C17-4A56-A54B-F5B2F85AB05A}" sibTransId="{4E70594A-2B7A-4D65-9C9D-A238F498F70D}"/>
    <dgm:cxn modelId="{3D0ADBBB-8903-4D0D-8DDD-D48393BD77E4}" type="presOf" srcId="{66553D5E-0708-441F-A3F5-70581A650123}" destId="{3788FF8A-37FC-4888-BB6E-D059821C7513}" srcOrd="0" destOrd="0" presId="urn:microsoft.com/office/officeart/2005/8/layout/hList1"/>
    <dgm:cxn modelId="{C3C63BC1-BB3F-4999-BEF8-8D54E72662DA}" srcId="{FC31D88D-3463-43A5-990C-5676C8C62677}" destId="{955C1288-D089-4EF0-AA1E-4154B755BF1C}" srcOrd="0" destOrd="0" parTransId="{CA979192-D3B3-4BFA-9268-05A0E669086C}" sibTransId="{01BC2E3B-B0B6-4FDC-AE95-C991AC48575B}"/>
    <dgm:cxn modelId="{D8DD1FE0-6066-45BA-94E0-5A9EE71F06AE}" type="presOf" srcId="{D6EFA392-E52E-4ACC-AEF9-FAE2B1560B6B}" destId="{66DBF2D5-8ECA-4B10-A718-16C7A33E5580}" srcOrd="0" destOrd="2" presId="urn:microsoft.com/office/officeart/2005/8/layout/hList1"/>
    <dgm:cxn modelId="{95FABCF7-04D6-48B5-9E36-58712DC4F397}" type="presOf" srcId="{889AF474-B6EA-4966-A86D-8B2C19DB15C8}" destId="{66DBF2D5-8ECA-4B10-A718-16C7A33E5580}" srcOrd="0" destOrd="1" presId="urn:microsoft.com/office/officeart/2005/8/layout/hList1"/>
    <dgm:cxn modelId="{61A931FE-754A-414A-ABDC-088080F642F2}" srcId="{955C1288-D089-4EF0-AA1E-4154B755BF1C}" destId="{0FD4113E-3A10-4B98-8AA4-96A9DAD93D95}" srcOrd="0" destOrd="0" parTransId="{0DEA08CC-B7F6-45F1-9710-C529F4D8F2A9}" sibTransId="{FEAADF9B-5524-4FF1-BEB8-D0C49443D5D5}"/>
    <dgm:cxn modelId="{40AB1CF8-2772-47E5-8821-A418E78F46BC}" type="presParOf" srcId="{27863B27-26D5-4550-AB52-C9D011509653}" destId="{B7FFD58F-2B6E-4F5D-A8D3-06C51C8D27AD}" srcOrd="0" destOrd="0" presId="urn:microsoft.com/office/officeart/2005/8/layout/hList1"/>
    <dgm:cxn modelId="{F6BBA009-C981-4CB1-AE8C-4FDC16778560}" type="presParOf" srcId="{B7FFD58F-2B6E-4F5D-A8D3-06C51C8D27AD}" destId="{A4BA5471-1FFE-45FC-84F5-F3BD9E7AAFCB}" srcOrd="0" destOrd="0" presId="urn:microsoft.com/office/officeart/2005/8/layout/hList1"/>
    <dgm:cxn modelId="{A66484EA-3549-4D46-862D-EDE7A558A833}" type="presParOf" srcId="{B7FFD58F-2B6E-4F5D-A8D3-06C51C8D27AD}" destId="{66DBF2D5-8ECA-4B10-A718-16C7A33E5580}" srcOrd="1" destOrd="0" presId="urn:microsoft.com/office/officeart/2005/8/layout/hList1"/>
    <dgm:cxn modelId="{2F8A4F0A-1A3E-44F2-ADC8-766372683994}" type="presParOf" srcId="{27863B27-26D5-4550-AB52-C9D011509653}" destId="{C4FD596D-A5D6-4BC9-B4E1-D1E639F74BB9}" srcOrd="1" destOrd="0" presId="urn:microsoft.com/office/officeart/2005/8/layout/hList1"/>
    <dgm:cxn modelId="{CFEF0619-2A79-4BF7-8622-667C5D25CECF}" type="presParOf" srcId="{27863B27-26D5-4550-AB52-C9D011509653}" destId="{B7FDA5C5-22F6-482A-8902-2326E030AB81}" srcOrd="2" destOrd="0" presId="urn:microsoft.com/office/officeart/2005/8/layout/hList1"/>
    <dgm:cxn modelId="{8707844D-98BA-49FC-9869-565DCA20BD6C}" type="presParOf" srcId="{B7FDA5C5-22F6-482A-8902-2326E030AB81}" destId="{816980D4-C5DE-41DB-A91E-786B5862E4E3}" srcOrd="0" destOrd="0" presId="urn:microsoft.com/office/officeart/2005/8/layout/hList1"/>
    <dgm:cxn modelId="{69995D8E-C78F-4756-B690-455A6A8B250A}" type="presParOf" srcId="{B7FDA5C5-22F6-482A-8902-2326E030AB81}" destId="{3788FF8A-37FC-4888-BB6E-D059821C7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3FDF9-B9AE-4A6E-AA2D-2B79DF07307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F9E8A7-E30A-4C27-A34B-1EF81881501E}">
      <dgm:prSet/>
      <dgm:spPr/>
      <dgm:t>
        <a:bodyPr/>
        <a:lstStyle/>
        <a:p>
          <a:pPr rtl="0"/>
          <a:r>
            <a:rPr lang="en-US" b="1" dirty="0"/>
            <a:t>Applicant Requests Expedited Process</a:t>
          </a:r>
          <a:endParaRPr lang="en-US" dirty="0"/>
        </a:p>
      </dgm:t>
    </dgm:pt>
    <dgm:pt modelId="{BCEF1802-0E4E-47B3-9C82-002201C3AF3B}" type="parTrans" cxnId="{C95CE465-CA89-47FD-B7FE-FB2172EFA14D}">
      <dgm:prSet/>
      <dgm:spPr/>
      <dgm:t>
        <a:bodyPr/>
        <a:lstStyle/>
        <a:p>
          <a:endParaRPr lang="en-US"/>
        </a:p>
      </dgm:t>
    </dgm:pt>
    <dgm:pt modelId="{D6B15F09-DF33-4DC9-9787-9C99CBE47AB0}" type="sibTrans" cxnId="{C95CE465-CA89-47FD-B7FE-FB2172EFA14D}">
      <dgm:prSet/>
      <dgm:spPr/>
      <dgm:t>
        <a:bodyPr/>
        <a:lstStyle/>
        <a:p>
          <a:endParaRPr lang="en-US"/>
        </a:p>
      </dgm:t>
    </dgm:pt>
    <dgm:pt modelId="{150A1BFF-551A-4392-B75F-0FE86103AE8B}">
      <dgm:prSet/>
      <dgm:spPr/>
      <dgm:t>
        <a:bodyPr/>
        <a:lstStyle/>
        <a:p>
          <a:pPr rtl="0"/>
          <a:r>
            <a:rPr lang="en-US" b="1"/>
            <a:t>Council – Decides Eligibility  </a:t>
          </a:r>
          <a:endParaRPr lang="en-US"/>
        </a:p>
      </dgm:t>
    </dgm:pt>
    <dgm:pt modelId="{93EA3B8C-7A6B-45CE-B311-25633E509490}" type="parTrans" cxnId="{50367CD6-ECAD-453F-BCC6-A572AA5547AD}">
      <dgm:prSet/>
      <dgm:spPr/>
      <dgm:t>
        <a:bodyPr/>
        <a:lstStyle/>
        <a:p>
          <a:endParaRPr lang="en-US"/>
        </a:p>
      </dgm:t>
    </dgm:pt>
    <dgm:pt modelId="{C7CF71B7-3CE2-4C54-A278-67F657DBEDDE}" type="sibTrans" cxnId="{50367CD6-ECAD-453F-BCC6-A572AA5547AD}">
      <dgm:prSet/>
      <dgm:spPr/>
      <dgm:t>
        <a:bodyPr/>
        <a:lstStyle/>
        <a:p>
          <a:endParaRPr lang="en-US"/>
        </a:p>
      </dgm:t>
    </dgm:pt>
    <dgm:pt modelId="{CB2AB183-0C68-487F-AB88-2F83E917A8D3}">
      <dgm:prSet/>
      <dgm:spPr/>
      <dgm:t>
        <a:bodyPr/>
        <a:lstStyle/>
        <a:p>
          <a:pPr rtl="0"/>
          <a:r>
            <a:rPr lang="en-US" b="1" dirty="0"/>
            <a:t>Council – Reviews ASC</a:t>
          </a:r>
          <a:endParaRPr lang="en-US" dirty="0"/>
        </a:p>
      </dgm:t>
    </dgm:pt>
    <dgm:pt modelId="{6591BB29-21F9-42F9-B3E2-BC5E071C40D3}" type="parTrans" cxnId="{F0F1FB97-742E-479E-B3C9-7C602744D851}">
      <dgm:prSet/>
      <dgm:spPr/>
      <dgm:t>
        <a:bodyPr/>
        <a:lstStyle/>
        <a:p>
          <a:endParaRPr lang="en-US"/>
        </a:p>
      </dgm:t>
    </dgm:pt>
    <dgm:pt modelId="{24F3177A-74A8-4805-86FB-D8B263F1C8F1}" type="sibTrans" cxnId="{F0F1FB97-742E-479E-B3C9-7C602744D851}">
      <dgm:prSet/>
      <dgm:spPr/>
      <dgm:t>
        <a:bodyPr/>
        <a:lstStyle/>
        <a:p>
          <a:endParaRPr lang="en-US"/>
        </a:p>
      </dgm:t>
    </dgm:pt>
    <dgm:pt modelId="{1D8963DE-747C-4F74-9B40-49057032649B}">
      <dgm:prSet/>
      <dgm:spPr/>
      <dgm:t>
        <a:bodyPr/>
        <a:lstStyle/>
        <a:p>
          <a:pPr rtl="0"/>
          <a:r>
            <a:rPr lang="en-US" b="1" dirty="0"/>
            <a:t>Council Recommendation to Governor</a:t>
          </a:r>
          <a:br>
            <a:rPr lang="en-US" b="1" dirty="0"/>
          </a:br>
          <a:endParaRPr lang="en-US" dirty="0"/>
        </a:p>
      </dgm:t>
    </dgm:pt>
    <dgm:pt modelId="{EBB23080-C529-4AB4-B7BD-B30AFB44990B}" type="parTrans" cxnId="{243FB152-21C1-4B2E-A47C-C0034EDA3854}">
      <dgm:prSet/>
      <dgm:spPr/>
      <dgm:t>
        <a:bodyPr/>
        <a:lstStyle/>
        <a:p>
          <a:endParaRPr lang="en-US"/>
        </a:p>
      </dgm:t>
    </dgm:pt>
    <dgm:pt modelId="{EE8991C9-35EC-41D9-A948-E8620229EB6C}" type="sibTrans" cxnId="{243FB152-21C1-4B2E-A47C-C0034EDA3854}">
      <dgm:prSet/>
      <dgm:spPr/>
      <dgm:t>
        <a:bodyPr/>
        <a:lstStyle/>
        <a:p>
          <a:endParaRPr lang="en-US"/>
        </a:p>
      </dgm:t>
    </dgm:pt>
    <dgm:pt modelId="{0AC36F64-1F2A-4C8B-B0FE-179CAAF0AD9A}">
      <dgm:prSet custT="1"/>
      <dgm:spPr/>
      <dgm:t>
        <a:bodyPr/>
        <a:lstStyle/>
        <a:p>
          <a:pPr rtl="0"/>
          <a:r>
            <a:rPr lang="en-US" sz="1100" b="1" dirty="0"/>
            <a:t>DNS or MDNS Required</a:t>
          </a:r>
          <a:endParaRPr lang="en-US" sz="1100" dirty="0"/>
        </a:p>
      </dgm:t>
    </dgm:pt>
    <dgm:pt modelId="{43DC7CB0-FD7A-439C-B94A-774247863649}" type="parTrans" cxnId="{A4F856B6-5916-4567-990A-AC98327FDB0A}">
      <dgm:prSet/>
      <dgm:spPr/>
      <dgm:t>
        <a:bodyPr/>
        <a:lstStyle/>
        <a:p>
          <a:endParaRPr lang="en-US"/>
        </a:p>
      </dgm:t>
    </dgm:pt>
    <dgm:pt modelId="{52DFF93F-5A97-4A43-AE93-CEB79D802C0E}" type="sibTrans" cxnId="{A4F856B6-5916-4567-990A-AC98327FDB0A}">
      <dgm:prSet/>
      <dgm:spPr/>
      <dgm:t>
        <a:bodyPr/>
        <a:lstStyle/>
        <a:p>
          <a:endParaRPr lang="en-US"/>
        </a:p>
      </dgm:t>
    </dgm:pt>
    <dgm:pt modelId="{085610BA-F041-4E10-BF5D-9C6DA38B7128}">
      <dgm:prSet custT="1"/>
      <dgm:spPr/>
      <dgm:t>
        <a:bodyPr/>
        <a:lstStyle/>
        <a:p>
          <a:pPr rtl="0"/>
          <a:r>
            <a:rPr lang="en-US" sz="1100" b="1" dirty="0"/>
            <a:t>Consistent with Land Use</a:t>
          </a:r>
          <a:endParaRPr lang="en-US" sz="1100" dirty="0"/>
        </a:p>
      </dgm:t>
    </dgm:pt>
    <dgm:pt modelId="{843FD171-C4E7-46EC-AFD3-AF8E6C6A188E}" type="parTrans" cxnId="{7010F47E-EA42-4657-8DC6-AF14D452BBC1}">
      <dgm:prSet/>
      <dgm:spPr/>
      <dgm:t>
        <a:bodyPr/>
        <a:lstStyle/>
        <a:p>
          <a:endParaRPr lang="en-US"/>
        </a:p>
      </dgm:t>
    </dgm:pt>
    <dgm:pt modelId="{A30C4453-A707-4C4C-88F3-03EC33BE7CD0}" type="sibTrans" cxnId="{7010F47E-EA42-4657-8DC6-AF14D452BBC1}">
      <dgm:prSet/>
      <dgm:spPr/>
      <dgm:t>
        <a:bodyPr/>
        <a:lstStyle/>
        <a:p>
          <a:endParaRPr lang="en-US"/>
        </a:p>
      </dgm:t>
    </dgm:pt>
    <dgm:pt modelId="{A917028A-11FE-4CA2-A1F0-E4EBED8D9965}">
      <dgm:prSet custT="1"/>
      <dgm:spPr/>
      <dgm:t>
        <a:bodyPr/>
        <a:lstStyle/>
        <a:p>
          <a:pPr rtl="0"/>
          <a:r>
            <a:rPr lang="en-US" sz="1200" b="1" dirty="0"/>
            <a:t>No EIS or Adjudication</a:t>
          </a:r>
          <a:endParaRPr lang="en-US" sz="1200" dirty="0"/>
        </a:p>
      </dgm:t>
    </dgm:pt>
    <dgm:pt modelId="{891DB03F-7366-4A3C-8BB4-E6113B306758}" type="parTrans" cxnId="{A8A8A8B9-431F-4B3A-8280-6005ED317434}">
      <dgm:prSet/>
      <dgm:spPr/>
      <dgm:t>
        <a:bodyPr/>
        <a:lstStyle/>
        <a:p>
          <a:endParaRPr lang="en-US"/>
        </a:p>
      </dgm:t>
    </dgm:pt>
    <dgm:pt modelId="{F14CC075-1824-4371-8CE6-3158EAD566F3}" type="sibTrans" cxnId="{A8A8A8B9-431F-4B3A-8280-6005ED317434}">
      <dgm:prSet/>
      <dgm:spPr/>
      <dgm:t>
        <a:bodyPr/>
        <a:lstStyle/>
        <a:p>
          <a:endParaRPr lang="en-US"/>
        </a:p>
      </dgm:t>
    </dgm:pt>
    <dgm:pt modelId="{76D572AB-74C9-447F-A2A6-5933CA789313}">
      <dgm:prSet custT="1"/>
      <dgm:spPr/>
      <dgm:t>
        <a:bodyPr/>
        <a:lstStyle/>
        <a:p>
          <a:pPr rtl="0"/>
          <a:r>
            <a:rPr lang="en-US" sz="1200" b="1" dirty="0"/>
            <a:t>Must be made in writing</a:t>
          </a:r>
        </a:p>
      </dgm:t>
    </dgm:pt>
    <dgm:pt modelId="{65FA6B0B-D66D-437B-952B-28003B1034EF}" type="parTrans" cxnId="{3EFC3C4B-5D38-42C6-9C29-5394CBAB2169}">
      <dgm:prSet/>
      <dgm:spPr/>
      <dgm:t>
        <a:bodyPr/>
        <a:lstStyle/>
        <a:p>
          <a:endParaRPr lang="en-US"/>
        </a:p>
      </dgm:t>
    </dgm:pt>
    <dgm:pt modelId="{656693D4-09F2-4770-85DF-F227D717AF47}" type="sibTrans" cxnId="{3EFC3C4B-5D38-42C6-9C29-5394CBAB2169}">
      <dgm:prSet/>
      <dgm:spPr/>
      <dgm:t>
        <a:bodyPr/>
        <a:lstStyle/>
        <a:p>
          <a:endParaRPr lang="en-US"/>
        </a:p>
      </dgm:t>
    </dgm:pt>
    <dgm:pt modelId="{D423B3F8-A5F1-4C4D-AE71-0AEF2E58062B}" type="pres">
      <dgm:prSet presAssocID="{3B63FDF9-B9AE-4A6E-AA2D-2B79DF07307B}" presName="rootnode" presStyleCnt="0">
        <dgm:presLayoutVars>
          <dgm:chMax/>
          <dgm:chPref/>
          <dgm:dir/>
          <dgm:animLvl val="lvl"/>
        </dgm:presLayoutVars>
      </dgm:prSet>
      <dgm:spPr/>
    </dgm:pt>
    <dgm:pt modelId="{C645837E-894E-490E-9118-DB7248FC2F18}" type="pres">
      <dgm:prSet presAssocID="{FDF9E8A7-E30A-4C27-A34B-1EF81881501E}" presName="composite" presStyleCnt="0"/>
      <dgm:spPr/>
    </dgm:pt>
    <dgm:pt modelId="{ABAAE5E2-65EB-4755-A76B-2EE5A10B825E}" type="pres">
      <dgm:prSet presAssocID="{FDF9E8A7-E30A-4C27-A34B-1EF81881501E}" presName="bentUpArrow1" presStyleLbl="alignImgPlace1" presStyleIdx="0" presStyleCnt="3"/>
      <dgm:spPr/>
    </dgm:pt>
    <dgm:pt modelId="{F5FEBEB4-BF30-4CFF-B4F6-F9B930434125}" type="pres">
      <dgm:prSet presAssocID="{FDF9E8A7-E30A-4C27-A34B-1EF81881501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149B337-4063-4A64-AF8A-7CB1993DA057}" type="pres">
      <dgm:prSet presAssocID="{FDF9E8A7-E30A-4C27-A34B-1EF81881501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AFA22F1-DE18-4E56-9364-BDA6B284F2E4}" type="pres">
      <dgm:prSet presAssocID="{D6B15F09-DF33-4DC9-9787-9C99CBE47AB0}" presName="sibTrans" presStyleCnt="0"/>
      <dgm:spPr/>
    </dgm:pt>
    <dgm:pt modelId="{3CC0B342-1C10-4BD7-907E-6B7882962C97}" type="pres">
      <dgm:prSet presAssocID="{150A1BFF-551A-4392-B75F-0FE86103AE8B}" presName="composite" presStyleCnt="0"/>
      <dgm:spPr/>
    </dgm:pt>
    <dgm:pt modelId="{3DD638F9-EFD1-49B5-AC6D-1FDAC49DB431}" type="pres">
      <dgm:prSet presAssocID="{150A1BFF-551A-4392-B75F-0FE86103AE8B}" presName="bentUpArrow1" presStyleLbl="alignImgPlace1" presStyleIdx="1" presStyleCnt="3"/>
      <dgm:spPr/>
    </dgm:pt>
    <dgm:pt modelId="{0217D9E5-AAD6-4196-8D0D-01A706896EC8}" type="pres">
      <dgm:prSet presAssocID="{150A1BFF-551A-4392-B75F-0FE86103AE8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7FAB010-727B-4A4A-9A53-2A4AD3D80A73}" type="pres">
      <dgm:prSet presAssocID="{150A1BFF-551A-4392-B75F-0FE86103AE8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789EA3-6319-44EC-A2B5-9F24B666A38A}" type="pres">
      <dgm:prSet presAssocID="{C7CF71B7-3CE2-4C54-A278-67F657DBEDDE}" presName="sibTrans" presStyleCnt="0"/>
      <dgm:spPr/>
    </dgm:pt>
    <dgm:pt modelId="{18E0DE89-FF34-4C9D-8EC4-FCD79C2F39B4}" type="pres">
      <dgm:prSet presAssocID="{CB2AB183-0C68-487F-AB88-2F83E917A8D3}" presName="composite" presStyleCnt="0"/>
      <dgm:spPr/>
    </dgm:pt>
    <dgm:pt modelId="{6FFE2EAC-CF63-44B5-8AEB-AF59FE7495FC}" type="pres">
      <dgm:prSet presAssocID="{CB2AB183-0C68-487F-AB88-2F83E917A8D3}" presName="bentUpArrow1" presStyleLbl="alignImgPlace1" presStyleIdx="2" presStyleCnt="3"/>
      <dgm:spPr/>
    </dgm:pt>
    <dgm:pt modelId="{9D43CA8A-C92D-446C-8BAB-D38F2B8E0FF4}" type="pres">
      <dgm:prSet presAssocID="{CB2AB183-0C68-487F-AB88-2F83E917A8D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E05C06D-6AAF-4F6C-B419-9FFE3C883BCC}" type="pres">
      <dgm:prSet presAssocID="{CB2AB183-0C68-487F-AB88-2F83E917A8D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5605F1E-05A3-4FB5-924F-3A6166561CFD}" type="pres">
      <dgm:prSet presAssocID="{24F3177A-74A8-4805-86FB-D8B263F1C8F1}" presName="sibTrans" presStyleCnt="0"/>
      <dgm:spPr/>
    </dgm:pt>
    <dgm:pt modelId="{7A13FEF1-0321-4B0D-916A-D69762345E87}" type="pres">
      <dgm:prSet presAssocID="{1D8963DE-747C-4F74-9B40-49057032649B}" presName="composite" presStyleCnt="0"/>
      <dgm:spPr/>
    </dgm:pt>
    <dgm:pt modelId="{7914C19F-0AF4-400E-96D9-4A4B74DDE51E}" type="pres">
      <dgm:prSet presAssocID="{1D8963DE-747C-4F74-9B40-49057032649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E45DB19-3015-45E5-8047-BF8A3646B35F}" type="presOf" srcId="{FDF9E8A7-E30A-4C27-A34B-1EF81881501E}" destId="{F5FEBEB4-BF30-4CFF-B4F6-F9B930434125}" srcOrd="0" destOrd="0" presId="urn:microsoft.com/office/officeart/2005/8/layout/StepDownProcess"/>
    <dgm:cxn modelId="{EE93AB3D-612D-462E-9303-B38C309DE1F1}" type="presOf" srcId="{76D572AB-74C9-447F-A2A6-5933CA789313}" destId="{3149B337-4063-4A64-AF8A-7CB1993DA057}" srcOrd="0" destOrd="0" presId="urn:microsoft.com/office/officeart/2005/8/layout/StepDownProcess"/>
    <dgm:cxn modelId="{C95CE465-CA89-47FD-B7FE-FB2172EFA14D}" srcId="{3B63FDF9-B9AE-4A6E-AA2D-2B79DF07307B}" destId="{FDF9E8A7-E30A-4C27-A34B-1EF81881501E}" srcOrd="0" destOrd="0" parTransId="{BCEF1802-0E4E-47B3-9C82-002201C3AF3B}" sibTransId="{D6B15F09-DF33-4DC9-9787-9C99CBE47AB0}"/>
    <dgm:cxn modelId="{3EFC3C4B-5D38-42C6-9C29-5394CBAB2169}" srcId="{FDF9E8A7-E30A-4C27-A34B-1EF81881501E}" destId="{76D572AB-74C9-447F-A2A6-5933CA789313}" srcOrd="0" destOrd="0" parTransId="{65FA6B0B-D66D-437B-952B-28003B1034EF}" sibTransId="{656693D4-09F2-4770-85DF-F227D717AF47}"/>
    <dgm:cxn modelId="{243FB152-21C1-4B2E-A47C-C0034EDA3854}" srcId="{3B63FDF9-B9AE-4A6E-AA2D-2B79DF07307B}" destId="{1D8963DE-747C-4F74-9B40-49057032649B}" srcOrd="3" destOrd="0" parTransId="{EBB23080-C529-4AB4-B7BD-B30AFB44990B}" sibTransId="{EE8991C9-35EC-41D9-A948-E8620229EB6C}"/>
    <dgm:cxn modelId="{2C4E5276-4527-4E82-A3DE-AE52D166A9E1}" type="presOf" srcId="{150A1BFF-551A-4392-B75F-0FE86103AE8B}" destId="{0217D9E5-AAD6-4196-8D0D-01A706896EC8}" srcOrd="0" destOrd="0" presId="urn:microsoft.com/office/officeart/2005/8/layout/StepDownProcess"/>
    <dgm:cxn modelId="{7010F47E-EA42-4657-8DC6-AF14D452BBC1}" srcId="{150A1BFF-551A-4392-B75F-0FE86103AE8B}" destId="{085610BA-F041-4E10-BF5D-9C6DA38B7128}" srcOrd="1" destOrd="0" parTransId="{843FD171-C4E7-46EC-AFD3-AF8E6C6A188E}" sibTransId="{A30C4453-A707-4C4C-88F3-03EC33BE7CD0}"/>
    <dgm:cxn modelId="{F0F1FB97-742E-479E-B3C9-7C602744D851}" srcId="{3B63FDF9-B9AE-4A6E-AA2D-2B79DF07307B}" destId="{CB2AB183-0C68-487F-AB88-2F83E917A8D3}" srcOrd="2" destOrd="0" parTransId="{6591BB29-21F9-42F9-B3E2-BC5E071C40D3}" sibTransId="{24F3177A-74A8-4805-86FB-D8B263F1C8F1}"/>
    <dgm:cxn modelId="{58E02C9B-AEF1-4B1F-BFF3-7EEDF19EB593}" type="presOf" srcId="{0AC36F64-1F2A-4C8B-B0FE-179CAAF0AD9A}" destId="{E7FAB010-727B-4A4A-9A53-2A4AD3D80A73}" srcOrd="0" destOrd="0" presId="urn:microsoft.com/office/officeart/2005/8/layout/StepDownProcess"/>
    <dgm:cxn modelId="{BC49F7A4-C259-494C-A4DB-939B088EB83E}" type="presOf" srcId="{085610BA-F041-4E10-BF5D-9C6DA38B7128}" destId="{E7FAB010-727B-4A4A-9A53-2A4AD3D80A73}" srcOrd="0" destOrd="1" presId="urn:microsoft.com/office/officeart/2005/8/layout/StepDownProcess"/>
    <dgm:cxn modelId="{713A13A7-6F5E-4D23-B902-69AF7B23908F}" type="presOf" srcId="{CB2AB183-0C68-487F-AB88-2F83E917A8D3}" destId="{9D43CA8A-C92D-446C-8BAB-D38F2B8E0FF4}" srcOrd="0" destOrd="0" presId="urn:microsoft.com/office/officeart/2005/8/layout/StepDownProcess"/>
    <dgm:cxn modelId="{A4F856B6-5916-4567-990A-AC98327FDB0A}" srcId="{150A1BFF-551A-4392-B75F-0FE86103AE8B}" destId="{0AC36F64-1F2A-4C8B-B0FE-179CAAF0AD9A}" srcOrd="0" destOrd="0" parTransId="{43DC7CB0-FD7A-439C-B94A-774247863649}" sibTransId="{52DFF93F-5A97-4A43-AE93-CEB79D802C0E}"/>
    <dgm:cxn modelId="{A8A8A8B9-431F-4B3A-8280-6005ED317434}" srcId="{CB2AB183-0C68-487F-AB88-2F83E917A8D3}" destId="{A917028A-11FE-4CA2-A1F0-E4EBED8D9965}" srcOrd="0" destOrd="0" parTransId="{891DB03F-7366-4A3C-8BB4-E6113B306758}" sibTransId="{F14CC075-1824-4371-8CE6-3158EAD566F3}"/>
    <dgm:cxn modelId="{50367CD6-ECAD-453F-BCC6-A572AA5547AD}" srcId="{3B63FDF9-B9AE-4A6E-AA2D-2B79DF07307B}" destId="{150A1BFF-551A-4392-B75F-0FE86103AE8B}" srcOrd="1" destOrd="0" parTransId="{93EA3B8C-7A6B-45CE-B311-25633E509490}" sibTransId="{C7CF71B7-3CE2-4C54-A278-67F657DBEDDE}"/>
    <dgm:cxn modelId="{4DB37DD9-5CA3-4A34-B0AF-AC2516B6729A}" type="presOf" srcId="{1D8963DE-747C-4F74-9B40-49057032649B}" destId="{7914C19F-0AF4-400E-96D9-4A4B74DDE51E}" srcOrd="0" destOrd="0" presId="urn:microsoft.com/office/officeart/2005/8/layout/StepDownProcess"/>
    <dgm:cxn modelId="{5DB12AF6-87A6-4FB7-A2F3-2A6B10DE04CF}" type="presOf" srcId="{A917028A-11FE-4CA2-A1F0-E4EBED8D9965}" destId="{0E05C06D-6AAF-4F6C-B419-9FFE3C883BCC}" srcOrd="0" destOrd="0" presId="urn:microsoft.com/office/officeart/2005/8/layout/StepDownProcess"/>
    <dgm:cxn modelId="{E6A882FB-4D62-4990-A96E-EC002CEB2A88}" type="presOf" srcId="{3B63FDF9-B9AE-4A6E-AA2D-2B79DF07307B}" destId="{D423B3F8-A5F1-4C4D-AE71-0AEF2E58062B}" srcOrd="0" destOrd="0" presId="urn:microsoft.com/office/officeart/2005/8/layout/StepDownProcess"/>
    <dgm:cxn modelId="{C1919D6D-3BCD-4879-A5CD-EA01F7059F91}" type="presParOf" srcId="{D423B3F8-A5F1-4C4D-AE71-0AEF2E58062B}" destId="{C645837E-894E-490E-9118-DB7248FC2F18}" srcOrd="0" destOrd="0" presId="urn:microsoft.com/office/officeart/2005/8/layout/StepDownProcess"/>
    <dgm:cxn modelId="{1B79C8EA-38AA-49AC-B779-27174A198070}" type="presParOf" srcId="{C645837E-894E-490E-9118-DB7248FC2F18}" destId="{ABAAE5E2-65EB-4755-A76B-2EE5A10B825E}" srcOrd="0" destOrd="0" presId="urn:microsoft.com/office/officeart/2005/8/layout/StepDownProcess"/>
    <dgm:cxn modelId="{D27374B6-5E04-4AF5-AC3F-216C71F7A8B9}" type="presParOf" srcId="{C645837E-894E-490E-9118-DB7248FC2F18}" destId="{F5FEBEB4-BF30-4CFF-B4F6-F9B930434125}" srcOrd="1" destOrd="0" presId="urn:microsoft.com/office/officeart/2005/8/layout/StepDownProcess"/>
    <dgm:cxn modelId="{D609983F-3D37-49FB-B315-33614A6B4E8D}" type="presParOf" srcId="{C645837E-894E-490E-9118-DB7248FC2F18}" destId="{3149B337-4063-4A64-AF8A-7CB1993DA057}" srcOrd="2" destOrd="0" presId="urn:microsoft.com/office/officeart/2005/8/layout/StepDownProcess"/>
    <dgm:cxn modelId="{E1A0ECDA-329A-437F-BAE5-395F7DCF1F4D}" type="presParOf" srcId="{D423B3F8-A5F1-4C4D-AE71-0AEF2E58062B}" destId="{5AFA22F1-DE18-4E56-9364-BDA6B284F2E4}" srcOrd="1" destOrd="0" presId="urn:microsoft.com/office/officeart/2005/8/layout/StepDownProcess"/>
    <dgm:cxn modelId="{CF37CD41-E88F-4E87-9428-724E93FAD45E}" type="presParOf" srcId="{D423B3F8-A5F1-4C4D-AE71-0AEF2E58062B}" destId="{3CC0B342-1C10-4BD7-907E-6B7882962C97}" srcOrd="2" destOrd="0" presId="urn:microsoft.com/office/officeart/2005/8/layout/StepDownProcess"/>
    <dgm:cxn modelId="{59E94FE8-FE13-4260-AE9D-EC4FCFB26206}" type="presParOf" srcId="{3CC0B342-1C10-4BD7-907E-6B7882962C97}" destId="{3DD638F9-EFD1-49B5-AC6D-1FDAC49DB431}" srcOrd="0" destOrd="0" presId="urn:microsoft.com/office/officeart/2005/8/layout/StepDownProcess"/>
    <dgm:cxn modelId="{11BF014D-6E28-4453-819F-707A2B1FC49D}" type="presParOf" srcId="{3CC0B342-1C10-4BD7-907E-6B7882962C97}" destId="{0217D9E5-AAD6-4196-8D0D-01A706896EC8}" srcOrd="1" destOrd="0" presId="urn:microsoft.com/office/officeart/2005/8/layout/StepDownProcess"/>
    <dgm:cxn modelId="{346A4F51-CC2C-46AF-AE7E-D381050CFB26}" type="presParOf" srcId="{3CC0B342-1C10-4BD7-907E-6B7882962C97}" destId="{E7FAB010-727B-4A4A-9A53-2A4AD3D80A73}" srcOrd="2" destOrd="0" presId="urn:microsoft.com/office/officeart/2005/8/layout/StepDownProcess"/>
    <dgm:cxn modelId="{C4C0A6B3-5D17-4388-808C-D1961BC5AD47}" type="presParOf" srcId="{D423B3F8-A5F1-4C4D-AE71-0AEF2E58062B}" destId="{38789EA3-6319-44EC-A2B5-9F24B666A38A}" srcOrd="3" destOrd="0" presId="urn:microsoft.com/office/officeart/2005/8/layout/StepDownProcess"/>
    <dgm:cxn modelId="{CA575596-7D8D-4DEF-ACD7-337D5317F839}" type="presParOf" srcId="{D423B3F8-A5F1-4C4D-AE71-0AEF2E58062B}" destId="{18E0DE89-FF34-4C9D-8EC4-FCD79C2F39B4}" srcOrd="4" destOrd="0" presId="urn:microsoft.com/office/officeart/2005/8/layout/StepDownProcess"/>
    <dgm:cxn modelId="{A0774B96-BBD5-4E88-B7C4-07835FBD2DBB}" type="presParOf" srcId="{18E0DE89-FF34-4C9D-8EC4-FCD79C2F39B4}" destId="{6FFE2EAC-CF63-44B5-8AEB-AF59FE7495FC}" srcOrd="0" destOrd="0" presId="urn:microsoft.com/office/officeart/2005/8/layout/StepDownProcess"/>
    <dgm:cxn modelId="{E7F873C9-8900-4D94-BFD6-0355592B95BB}" type="presParOf" srcId="{18E0DE89-FF34-4C9D-8EC4-FCD79C2F39B4}" destId="{9D43CA8A-C92D-446C-8BAB-D38F2B8E0FF4}" srcOrd="1" destOrd="0" presId="urn:microsoft.com/office/officeart/2005/8/layout/StepDownProcess"/>
    <dgm:cxn modelId="{F25DA735-E1D9-4BBE-BCBB-8FBA1F765D2D}" type="presParOf" srcId="{18E0DE89-FF34-4C9D-8EC4-FCD79C2F39B4}" destId="{0E05C06D-6AAF-4F6C-B419-9FFE3C883BCC}" srcOrd="2" destOrd="0" presId="urn:microsoft.com/office/officeart/2005/8/layout/StepDownProcess"/>
    <dgm:cxn modelId="{92A86C43-896A-44DF-8CC5-96E66D4DEF4B}" type="presParOf" srcId="{D423B3F8-A5F1-4C4D-AE71-0AEF2E58062B}" destId="{45605F1E-05A3-4FB5-924F-3A6166561CFD}" srcOrd="5" destOrd="0" presId="urn:microsoft.com/office/officeart/2005/8/layout/StepDownProcess"/>
    <dgm:cxn modelId="{C948F16D-15E4-4E66-A060-B2464249B689}" type="presParOf" srcId="{D423B3F8-A5F1-4C4D-AE71-0AEF2E58062B}" destId="{7A13FEF1-0321-4B0D-916A-D69762345E87}" srcOrd="6" destOrd="0" presId="urn:microsoft.com/office/officeart/2005/8/layout/StepDownProcess"/>
    <dgm:cxn modelId="{270F467F-FA5C-4F59-A994-2FA2CDB0624D}" type="presParOf" srcId="{7A13FEF1-0321-4B0D-916A-D69762345E87}" destId="{7914C19F-0AF4-400E-96D9-4A4B74DDE51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5E3E4-F97A-4AE1-9A52-6F4223A8E085}">
      <dsp:nvSpPr>
        <dsp:cNvPr id="0" name=""/>
        <dsp:cNvSpPr/>
      </dsp:nvSpPr>
      <dsp:spPr>
        <a:xfrm>
          <a:off x="3650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Record Compiled</a:t>
          </a:r>
          <a:endParaRPr lang="en-US" sz="1800" kern="1200"/>
        </a:p>
      </dsp:txBody>
      <dsp:txXfrm>
        <a:off x="31695" y="1720985"/>
        <a:ext cx="1539775" cy="901429"/>
      </dsp:txXfrm>
    </dsp:sp>
    <dsp:sp modelId="{D89AA110-3DD0-4563-A9C2-206C08F90AE1}">
      <dsp:nvSpPr>
        <dsp:cNvPr id="0" name=""/>
        <dsp:cNvSpPr/>
      </dsp:nvSpPr>
      <dsp:spPr>
        <a:xfrm>
          <a:off x="1759101" y="1973812"/>
          <a:ext cx="338323" cy="3957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59101" y="2052967"/>
        <a:ext cx="236826" cy="237464"/>
      </dsp:txXfrm>
    </dsp:sp>
    <dsp:sp modelId="{14B7C75F-5D26-4C62-A078-4D08D563ADBD}">
      <dsp:nvSpPr>
        <dsp:cNvPr id="0" name=""/>
        <dsp:cNvSpPr/>
      </dsp:nvSpPr>
      <dsp:spPr>
        <a:xfrm>
          <a:off x="2237861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Stipulations and Settlements</a:t>
          </a:r>
          <a:endParaRPr lang="en-US" sz="1800" kern="1200" dirty="0"/>
        </a:p>
      </dsp:txBody>
      <dsp:txXfrm>
        <a:off x="2265906" y="1720985"/>
        <a:ext cx="1539775" cy="901429"/>
      </dsp:txXfrm>
    </dsp:sp>
    <dsp:sp modelId="{E5AFEB7F-B9FF-4B64-9743-F83FA546AAAC}">
      <dsp:nvSpPr>
        <dsp:cNvPr id="0" name=""/>
        <dsp:cNvSpPr/>
      </dsp:nvSpPr>
      <dsp:spPr>
        <a:xfrm>
          <a:off x="3993313" y="1973812"/>
          <a:ext cx="338323" cy="3957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93313" y="2052967"/>
        <a:ext cx="236826" cy="237464"/>
      </dsp:txXfrm>
    </dsp:sp>
    <dsp:sp modelId="{0B31DD22-B260-413B-9CA2-61E7D8D9701F}">
      <dsp:nvSpPr>
        <dsp:cNvPr id="0" name=""/>
        <dsp:cNvSpPr/>
      </dsp:nvSpPr>
      <dsp:spPr>
        <a:xfrm>
          <a:off x="4472073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Deliberations</a:t>
          </a:r>
          <a:endParaRPr lang="en-US" sz="1800" kern="1200"/>
        </a:p>
      </dsp:txBody>
      <dsp:txXfrm>
        <a:off x="4500118" y="1720985"/>
        <a:ext cx="1539775" cy="901429"/>
      </dsp:txXfrm>
    </dsp:sp>
    <dsp:sp modelId="{9DB1C125-8D16-41DE-9F41-5C278B157954}">
      <dsp:nvSpPr>
        <dsp:cNvPr id="0" name=""/>
        <dsp:cNvSpPr/>
      </dsp:nvSpPr>
      <dsp:spPr>
        <a:xfrm>
          <a:off x="6227524" y="1973812"/>
          <a:ext cx="338323" cy="39577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227524" y="2052967"/>
        <a:ext cx="236826" cy="237464"/>
      </dsp:txXfrm>
    </dsp:sp>
    <dsp:sp modelId="{2213AD3D-02EF-4A95-982B-84B740CEB01A}">
      <dsp:nvSpPr>
        <dsp:cNvPr id="0" name=""/>
        <dsp:cNvSpPr/>
      </dsp:nvSpPr>
      <dsp:spPr>
        <a:xfrm>
          <a:off x="6706284" y="1692940"/>
          <a:ext cx="1595865" cy="9575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Findings and Conclusions</a:t>
          </a:r>
          <a:br>
            <a:rPr lang="en-US" sz="1800" b="1" kern="1200"/>
          </a:br>
          <a:endParaRPr lang="en-US" sz="1800" kern="1200"/>
        </a:p>
      </dsp:txBody>
      <dsp:txXfrm>
        <a:off x="6734329" y="1720985"/>
        <a:ext cx="1539775" cy="901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5471-1FFE-45FC-84F5-F3BD9E7AAFCB}">
      <dsp:nvSpPr>
        <dsp:cNvPr id="0" name=""/>
        <dsp:cNvSpPr/>
      </dsp:nvSpPr>
      <dsp:spPr>
        <a:xfrm>
          <a:off x="34" y="31006"/>
          <a:ext cx="3311462" cy="1114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Determination of Significance</a:t>
          </a:r>
          <a:endParaRPr lang="en-US" sz="2200" kern="1200"/>
        </a:p>
      </dsp:txBody>
      <dsp:txXfrm>
        <a:off x="34" y="31006"/>
        <a:ext cx="3311462" cy="1114050"/>
      </dsp:txXfrm>
    </dsp:sp>
    <dsp:sp modelId="{66DBF2D5-8ECA-4B10-A718-16C7A33E5580}">
      <dsp:nvSpPr>
        <dsp:cNvPr id="0" name=""/>
        <dsp:cNvSpPr/>
      </dsp:nvSpPr>
      <dsp:spPr>
        <a:xfrm>
          <a:off x="34" y="1145056"/>
          <a:ext cx="3311462" cy="1932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Scoping – Public Comment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Issue DEIS – Public Comment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Issue Final EIS</a:t>
          </a:r>
        </a:p>
      </dsp:txBody>
      <dsp:txXfrm>
        <a:off x="34" y="1145056"/>
        <a:ext cx="3311462" cy="1932480"/>
      </dsp:txXfrm>
    </dsp:sp>
    <dsp:sp modelId="{816980D4-C5DE-41DB-A91E-786B5862E4E3}">
      <dsp:nvSpPr>
        <dsp:cNvPr id="0" name=""/>
        <dsp:cNvSpPr/>
      </dsp:nvSpPr>
      <dsp:spPr>
        <a:xfrm>
          <a:off x="3775102" y="31006"/>
          <a:ext cx="3311462" cy="1114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Determination of Non-Significance (DNS) or Mitigated DNS (MDNS)</a:t>
          </a:r>
          <a:endParaRPr lang="en-US" sz="2200" kern="1200" dirty="0"/>
        </a:p>
      </dsp:txBody>
      <dsp:txXfrm>
        <a:off x="3775102" y="31006"/>
        <a:ext cx="3311462" cy="1114050"/>
      </dsp:txXfrm>
    </dsp:sp>
    <dsp:sp modelId="{3788FF8A-37FC-4888-BB6E-D059821C7513}">
      <dsp:nvSpPr>
        <dsp:cNvPr id="0" name=""/>
        <dsp:cNvSpPr/>
      </dsp:nvSpPr>
      <dsp:spPr>
        <a:xfrm>
          <a:off x="3775102" y="1145056"/>
          <a:ext cx="3311462" cy="1932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EIS Not Required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Determination noticed to public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Determination issued</a:t>
          </a:r>
        </a:p>
      </dsp:txBody>
      <dsp:txXfrm>
        <a:off x="3775102" y="1145056"/>
        <a:ext cx="3311462" cy="193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E5E2-65EB-4755-A76B-2EE5A10B825E}">
      <dsp:nvSpPr>
        <dsp:cNvPr id="0" name=""/>
        <dsp:cNvSpPr/>
      </dsp:nvSpPr>
      <dsp:spPr>
        <a:xfrm rot="5400000">
          <a:off x="1809369" y="999308"/>
          <a:ext cx="877609" cy="99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EBEB4-BF30-4CFF-B4F6-F9B930434125}">
      <dsp:nvSpPr>
        <dsp:cNvPr id="0" name=""/>
        <dsp:cNvSpPr/>
      </dsp:nvSpPr>
      <dsp:spPr>
        <a:xfrm>
          <a:off x="1576855" y="26460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Applicant Requests Expedited Process</a:t>
          </a:r>
          <a:endParaRPr lang="en-US" sz="1300" kern="1200" dirty="0"/>
        </a:p>
      </dsp:txBody>
      <dsp:txXfrm>
        <a:off x="1627345" y="76950"/>
        <a:ext cx="1376398" cy="933136"/>
      </dsp:txXfrm>
    </dsp:sp>
    <dsp:sp modelId="{3149B337-4063-4A64-AF8A-7CB1993DA057}">
      <dsp:nvSpPr>
        <dsp:cNvPr id="0" name=""/>
        <dsp:cNvSpPr/>
      </dsp:nvSpPr>
      <dsp:spPr>
        <a:xfrm>
          <a:off x="3054233" y="125086"/>
          <a:ext cx="1074504" cy="8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Must be made in writing</a:t>
          </a:r>
        </a:p>
      </dsp:txBody>
      <dsp:txXfrm>
        <a:off x="3054233" y="125086"/>
        <a:ext cx="1074504" cy="835818"/>
      </dsp:txXfrm>
    </dsp:sp>
    <dsp:sp modelId="{3DD638F9-EFD1-49B5-AC6D-1FDAC49DB431}">
      <dsp:nvSpPr>
        <dsp:cNvPr id="0" name=""/>
        <dsp:cNvSpPr/>
      </dsp:nvSpPr>
      <dsp:spPr>
        <a:xfrm rot="5400000">
          <a:off x="3034272" y="2160962"/>
          <a:ext cx="877609" cy="99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7D9E5-AAD6-4196-8D0D-01A706896EC8}">
      <dsp:nvSpPr>
        <dsp:cNvPr id="0" name=""/>
        <dsp:cNvSpPr/>
      </dsp:nvSpPr>
      <dsp:spPr>
        <a:xfrm>
          <a:off x="2801759" y="1188114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Council – Decides Eligibility  </a:t>
          </a:r>
          <a:endParaRPr lang="en-US" sz="1300" kern="1200"/>
        </a:p>
      </dsp:txBody>
      <dsp:txXfrm>
        <a:off x="2852249" y="1238604"/>
        <a:ext cx="1376398" cy="933136"/>
      </dsp:txXfrm>
    </dsp:sp>
    <dsp:sp modelId="{E7FAB010-727B-4A4A-9A53-2A4AD3D80A73}">
      <dsp:nvSpPr>
        <dsp:cNvPr id="0" name=""/>
        <dsp:cNvSpPr/>
      </dsp:nvSpPr>
      <dsp:spPr>
        <a:xfrm>
          <a:off x="4279137" y="1286741"/>
          <a:ext cx="1074504" cy="8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DNS or MDNS Required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Consistent with Land Use</a:t>
          </a:r>
          <a:endParaRPr lang="en-US" sz="1100" kern="1200" dirty="0"/>
        </a:p>
      </dsp:txBody>
      <dsp:txXfrm>
        <a:off x="4279137" y="1286741"/>
        <a:ext cx="1074504" cy="835818"/>
      </dsp:txXfrm>
    </dsp:sp>
    <dsp:sp modelId="{6FFE2EAC-CF63-44B5-8AEB-AF59FE7495FC}">
      <dsp:nvSpPr>
        <dsp:cNvPr id="0" name=""/>
        <dsp:cNvSpPr/>
      </dsp:nvSpPr>
      <dsp:spPr>
        <a:xfrm rot="5400000">
          <a:off x="4259175" y="3322616"/>
          <a:ext cx="877609" cy="999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3CA8A-C92D-446C-8BAB-D38F2B8E0FF4}">
      <dsp:nvSpPr>
        <dsp:cNvPr id="0" name=""/>
        <dsp:cNvSpPr/>
      </dsp:nvSpPr>
      <dsp:spPr>
        <a:xfrm>
          <a:off x="4026662" y="2349768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Council – Reviews ASC</a:t>
          </a:r>
          <a:endParaRPr lang="en-US" sz="1300" kern="1200" dirty="0"/>
        </a:p>
      </dsp:txBody>
      <dsp:txXfrm>
        <a:off x="4077152" y="2400258"/>
        <a:ext cx="1376398" cy="933136"/>
      </dsp:txXfrm>
    </dsp:sp>
    <dsp:sp modelId="{0E05C06D-6AAF-4F6C-B419-9FFE3C883BCC}">
      <dsp:nvSpPr>
        <dsp:cNvPr id="0" name=""/>
        <dsp:cNvSpPr/>
      </dsp:nvSpPr>
      <dsp:spPr>
        <a:xfrm>
          <a:off x="5504040" y="2448395"/>
          <a:ext cx="1074504" cy="8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No EIS or Adjudication</a:t>
          </a:r>
          <a:endParaRPr lang="en-US" sz="1200" kern="1200" dirty="0"/>
        </a:p>
      </dsp:txBody>
      <dsp:txXfrm>
        <a:off x="5504040" y="2448395"/>
        <a:ext cx="1074504" cy="835818"/>
      </dsp:txXfrm>
    </dsp:sp>
    <dsp:sp modelId="{7914C19F-0AF4-400E-96D9-4A4B74DDE51E}">
      <dsp:nvSpPr>
        <dsp:cNvPr id="0" name=""/>
        <dsp:cNvSpPr/>
      </dsp:nvSpPr>
      <dsp:spPr>
        <a:xfrm>
          <a:off x="5251566" y="3511423"/>
          <a:ext cx="1477378" cy="103411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Council Recommendation to Governor</a:t>
          </a:r>
          <a:br>
            <a:rPr lang="en-US" sz="1300" b="1" kern="1200" dirty="0"/>
          </a:br>
          <a:endParaRPr lang="en-US" sz="1300" kern="1200" dirty="0"/>
        </a:p>
      </dsp:txBody>
      <dsp:txXfrm>
        <a:off x="5302056" y="3561913"/>
        <a:ext cx="1376398" cy="93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627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r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627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DAB688-4F8F-497F-A358-48A4E7637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3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0627" y="0"/>
            <a:ext cx="402577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>
            <a:lvl1pPr algn="r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8375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854" y="3332164"/>
            <a:ext cx="6822694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l" defTabSz="925861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0627" y="6659564"/>
            <a:ext cx="402577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2" tIns="46340" rIns="92682" bIns="4634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9F72E6-8340-4825-AC9C-B638103C4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3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everybody to meeting, thanks for coming to participate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0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with SB 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19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indication of state agencies, not federal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7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16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verbal – “notify </a:t>
            </a:r>
            <a:r>
              <a:rPr lang="en-US" dirty="0" err="1"/>
              <a:t>efsec</a:t>
            </a:r>
            <a:r>
              <a:rPr lang="en-US" dirty="0"/>
              <a:t> staff that you’d like to speak by phone or email”; under online – “there are 2 databases available for the duration of the meeting, one for general comments, and one for comments specific to land use, which will be open until midnight”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F72E6-8340-4825-AC9C-B638103C4F9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26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F79976-D84E-4899-9806-04A7F9742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779C6B-0947-4158-9984-EA900206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A9C043-951B-461C-9F0B-18BFFDB07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CC23D-C6CF-4A01-BCC0-49020F7C7D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9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83519-CD56-414C-9D9F-103B7A6D50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9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3ABA-9D7E-4B42-BE95-1D29C9CF6E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2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17FB7-7C39-4F4F-9F21-89F7391B2F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1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CCF44-D0FB-4A44-997D-EB1357E2AB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8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85C02-F560-4943-8E8E-2FBDB3E025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5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554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0694C8-6600-4636-AA9C-BFD5D6DF12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B44F23-99DA-468E-BFA7-B7AC1E270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7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A7E5E-E304-48FD-97C4-223C2CDFE1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328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F9EC-C4C0-436F-BA5D-74EB8A8B9C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36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4CB8D-67ED-4E8B-B998-3227B04CB6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F9A620-797C-4AA5-8194-E5181C227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E30E5D-283A-46E9-A962-37643F2D7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A26C17-773F-4BCF-996A-15DDA9809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D3538F-0198-45E2-A40C-25D04957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CF26F-54AF-4790-A675-F4C85EB7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4F875E-FA2D-480D-BB4B-95D559030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2D940E-D416-4E98-AE5F-000373A4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60DFA217-4238-4089-990C-D2D3576FD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DFA217-4238-4089-990C-D2D3576FDD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efsec@utc.w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1757" y="1602434"/>
            <a:ext cx="8800487" cy="22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28588" tIns="65088" rIns="128588" bIns="65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Washington State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</a:rPr>
              <a:t>Energy Facility Site Evaluation Council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" y="6350913"/>
            <a:ext cx="861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These Slides Are Intended for Illustrative Purposes Only and Do Not Represent the Official Position of EFSEC on Any Individual Project</a:t>
            </a:r>
          </a:p>
        </p:txBody>
      </p:sp>
      <p:pic>
        <p:nvPicPr>
          <p:cNvPr id="9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7497"/>
            <a:ext cx="9144000" cy="148710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9740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6120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Permit Issuance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(WAC 463-76, Water; WAC 463-78, Air)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issues and monitors compliance with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Water Quality Permits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Air Quality Permits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 Any other applicable permits that would typically be issued by a state agency</a:t>
            </a:r>
          </a:p>
          <a:p>
            <a:pPr marL="0" indent="0" fontAlgn="auto">
              <a:spcAft>
                <a:spcPct val="50000"/>
              </a:spcAft>
              <a:buNone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9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9930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Recommendation to the Governor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(RCW 80.50.100)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The Council makes a recommendation to approve or reject an application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Within 60 days of receipt of the Council’s recommendation, the Governor must:</a:t>
            </a:r>
          </a:p>
          <a:p>
            <a:pPr marL="658368" lvl="1" indent="-457200" fontAlgn="auto">
              <a:spcAft>
                <a:spcPct val="50000"/>
              </a:spcAft>
              <a:buFont typeface="+mj-lt"/>
              <a:buAutoNum type="arabicPeriod"/>
            </a:pPr>
            <a:r>
              <a:rPr lang="en-US" altLang="en-US" sz="2200" b="0" dirty="0">
                <a:latin typeface="Arial" panose="020B0604020202020204" pitchFamily="34" charset="0"/>
              </a:rPr>
              <a:t>Approve the application and execute the draft certification agreement;</a:t>
            </a:r>
          </a:p>
          <a:p>
            <a:pPr marL="658368" lvl="1" indent="-457200" fontAlgn="auto">
              <a:spcAft>
                <a:spcPct val="50000"/>
              </a:spcAft>
              <a:buFont typeface="+mj-lt"/>
              <a:buAutoNum type="arabicPeriod"/>
            </a:pPr>
            <a:r>
              <a:rPr lang="en-US" altLang="en-US" sz="2200" b="0" dirty="0">
                <a:latin typeface="Arial" panose="020B0604020202020204" pitchFamily="34" charset="0"/>
              </a:rPr>
              <a:t>Reject the application; or</a:t>
            </a:r>
          </a:p>
          <a:p>
            <a:pPr marL="658368" lvl="1" indent="-457200" fontAlgn="auto">
              <a:spcAft>
                <a:spcPct val="50000"/>
              </a:spcAft>
              <a:buFont typeface="+mj-lt"/>
              <a:buAutoNum type="arabicPeriod"/>
            </a:pPr>
            <a:r>
              <a:rPr lang="en-US" altLang="en-US" sz="2200" b="0" dirty="0">
                <a:latin typeface="Arial" panose="020B0604020202020204" pitchFamily="34" charset="0"/>
              </a:rPr>
              <a:t>Remand the recommendation to the council for reconsideration.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Any application rejected by the Governor is FINAL as to that application</a:t>
            </a:r>
          </a:p>
          <a:p>
            <a:pPr marL="0" indent="0" fontAlgn="auto">
              <a:spcAft>
                <a:spcPct val="50000"/>
              </a:spcAft>
              <a:buNone/>
            </a:pPr>
            <a:endParaRPr lang="en-US" altLang="en-US" sz="2200" b="0" dirty="0">
              <a:latin typeface="Arial" panose="020B0604020202020204" pitchFamily="34" charset="0"/>
            </a:endParaRPr>
          </a:p>
          <a:p>
            <a:pPr marL="0" indent="0" fontAlgn="auto">
              <a:spcAft>
                <a:spcPct val="50000"/>
              </a:spcAft>
              <a:buNone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8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764463" cy="8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Compliance Monitoring and Enforcement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(RCW 80.50.150; WAC 463-70)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400" y="1447800"/>
            <a:ext cx="83058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State and Local agencies contracted to assist EFSEC Staff in monitoring compliance with: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Site Certification Agreement Requirements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Permits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EIS or MDNS stipulated mitigation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has enforcement authority, including the issuance of  penalties, for all facilities issued site certification agreements and associated permits.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99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600B1-89C4-40AD-8C62-362D874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F8D1852-3B82-47C5-BFA5-FD7BF7C5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4" name="Picture 10" descr="WA_seal">
            <a:extLst>
              <a:ext uri="{FF2B5EF4-FFF2-40B4-BE49-F238E27FC236}">
                <a16:creationId xmlns:a16="http://schemas.microsoft.com/office/drawing/2014/main" id="{C4673264-BB48-42DD-9D9F-88ADBBB8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B25CBBC-ACE4-4FAB-A0FD-11D8B886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" y="667932"/>
            <a:ext cx="25066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Public Input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64553-BEDF-4278-872E-BE5A8CDF141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7800"/>
            <a:ext cx="8305800" cy="46482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Verbal comment sign up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Email </a:t>
            </a:r>
            <a:r>
              <a:rPr lang="en-US" altLang="en-US" sz="2000" b="0" dirty="0">
                <a:latin typeface="Arial" panose="020B0604020202020204" pitchFamily="34" charset="0"/>
                <a:hlinkClick r:id="rId4"/>
              </a:rPr>
              <a:t>efsec@utc.wa.gov</a:t>
            </a:r>
            <a:endParaRPr lang="en-US" altLang="en-US" sz="2000" b="0" dirty="0">
              <a:latin typeface="Arial" panose="020B0604020202020204" pitchFamily="34" charset="0"/>
            </a:endParaRP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Call (360) 664-1345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Mail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sz="20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Energy Facility Site Evaluation Council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621 Woodland Square Loop P.O. Box 43172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Olympia, WA 98504-3172</a:t>
            </a: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Email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  <a:hlinkClick r:id="rId4"/>
              </a:rPr>
              <a:t>efsec@utc.wa.gov</a:t>
            </a:r>
            <a:r>
              <a:rPr lang="en-US" altLang="en-US" sz="2000" b="0" dirty="0">
                <a:latin typeface="Arial" panose="020B0604020202020204" pitchFamily="34" charset="0"/>
              </a:rPr>
              <a:t>	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Online</a:t>
            </a:r>
          </a:p>
          <a:p>
            <a:pPr marL="475488" lvl="2" indent="0" fontAlgn="auto">
              <a:spcAft>
                <a:spcPct val="50000"/>
              </a:spcAft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https://comments.efsec.wa.gov</a:t>
            </a:r>
          </a:p>
        </p:txBody>
      </p:sp>
    </p:spTree>
    <p:extLst>
      <p:ext uri="{BB962C8B-B14F-4D97-AF65-F5344CB8AC3E}">
        <p14:creationId xmlns:p14="http://schemas.microsoft.com/office/powerpoint/2010/main" val="212808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44F23-99DA-468E-BFA7-B7AC1E270B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1820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History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formed in 1970 for thermal power plants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“One stop permitting”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Arial" panose="020B0604020202020204" pitchFamily="34" charset="0"/>
              </a:rPr>
              <a:t>Issuing agency for permits otherwise issued by a variety of agencies within the state (e.g., water quality, air quality, etc.)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State agency and local government members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EFSEC recommendation to Governor for final decision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Final decision preempts all other state and local governments</a:t>
            </a:r>
          </a:p>
        </p:txBody>
      </p:sp>
      <p:pic>
        <p:nvPicPr>
          <p:cNvPr id="10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B44F23-99DA-468E-BFA7-B7AC1E270B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3400" y="1371600"/>
            <a:ext cx="8382000" cy="5029200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Chair – Governor Appointee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Kathleen Drew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Ecology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Robert </a:t>
            </a:r>
            <a:r>
              <a:rPr lang="en-US" altLang="en-US" b="0" dirty="0" err="1">
                <a:latin typeface="Arial" panose="020B0604020202020204" pitchFamily="34" charset="0"/>
              </a:rPr>
              <a:t>Dengel</a:t>
            </a:r>
            <a:endParaRPr lang="en-US" altLang="en-US" b="0" dirty="0"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Fish &amp; Wildlife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Mike Livingston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Commerce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Kate Kelly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Dept. of Natural Resources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Lenny Young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Utilities &amp; Transportation Commission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Stacey Brewster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Local Government (City and County)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for application review</a:t>
            </a:r>
            <a:endParaRPr lang="en-US" altLang="en-US" sz="2000" b="0" dirty="0"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Port District – nonvoting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for application review</a:t>
            </a:r>
            <a:endParaRPr lang="en-US" altLang="en-US" sz="2000" b="0" dirty="0"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 Optional application review members: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Dept. of Agriculture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Derek Sandison (Horse Heaven project)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Dept. of Transportation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Bill </a:t>
            </a:r>
            <a:r>
              <a:rPr lang="en-US" altLang="en-US" sz="1800" b="0" dirty="0" err="1">
                <a:latin typeface="Arial" panose="020B0604020202020204" pitchFamily="34" charset="0"/>
              </a:rPr>
              <a:t>Sauriol</a:t>
            </a:r>
            <a:r>
              <a:rPr lang="en-US" altLang="en-US" sz="1800" b="0" dirty="0">
                <a:latin typeface="Arial" panose="020B0604020202020204" pitchFamily="34" charset="0"/>
              </a:rPr>
              <a:t> (Goose Prairie project)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Dept. of Health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</a:rPr>
              <a:t>Military Dept.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55546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Council Membership </a:t>
            </a:r>
            <a:r>
              <a:rPr lang="en-US" altLang="en-US" sz="1600" u="sng" dirty="0">
                <a:solidFill>
                  <a:schemeClr val="accent2"/>
                </a:solidFill>
                <a:latin typeface="Arial" panose="020B0604020202020204" pitchFamily="34" charset="0"/>
              </a:rPr>
              <a:t>(RCW 80.50.030)</a:t>
            </a:r>
          </a:p>
        </p:txBody>
      </p:sp>
      <p:pic>
        <p:nvPicPr>
          <p:cNvPr id="9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74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38782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Facilities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(RCW 80.50.060)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3400" y="1371600"/>
            <a:ext cx="8610600" cy="464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Energy plants: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Any nuclear power facility where the primary purpose is to produce and sell electricity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Non hydro, nonnuclear thermal power plants 350+ MW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Alternative energy resources (wind, solar, geothermal, wave/tidal, landfill gas, biomass, etc.) “any size may opt-in” </a:t>
            </a:r>
          </a:p>
          <a:p>
            <a:pPr lvl="1"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Transmission Lines 115+ kV may “opt-in”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Pipelines</a:t>
            </a:r>
          </a:p>
          <a:p>
            <a:pPr fontAlgn="auto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Arial" panose="020B0604020202020204" pitchFamily="34" charset="0"/>
              </a:rPr>
              <a:t> Refineries and Storage Facilities</a:t>
            </a:r>
          </a:p>
        </p:txBody>
      </p:sp>
      <p:pic>
        <p:nvPicPr>
          <p:cNvPr id="8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66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Image result for washington st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1326" r="3627" b="11662"/>
          <a:stretch/>
        </p:blipFill>
        <p:spPr bwMode="auto">
          <a:xfrm>
            <a:off x="685799" y="762000"/>
            <a:ext cx="77724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1820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Facilities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10200" y="4524496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WNP -1/4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43200" y="4297362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Chehalis CT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019800" y="4267200"/>
            <a:ext cx="236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Columbia Generating Station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14291" y="3122520"/>
            <a:ext cx="190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Kittitas Valley Wind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237163" y="36639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Wild Horse Wind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181600" y="34448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Desert Claim Wind 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084763" y="370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029200" y="3519488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6094837" y="574506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22" name="Oval 33"/>
          <p:cNvSpPr>
            <a:spLocks noChangeArrowheads="1"/>
          </p:cNvSpPr>
          <p:nvPr/>
        </p:nvSpPr>
        <p:spPr bwMode="auto">
          <a:xfrm>
            <a:off x="6094837" y="5524548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 b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324600" y="5463634"/>
            <a:ext cx="2914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Approved - Construction Not Started 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6324600" y="5684476"/>
            <a:ext cx="1658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Under Construction </a:t>
            </a:r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6094837" y="596558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 b="0"/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6324600" y="5902958"/>
            <a:ext cx="912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Operating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3086100" y="2629298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Seattle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6849162" y="262929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Spokane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2720824" y="3390901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</a:rPr>
              <a:t>Olympia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auto">
          <a:xfrm>
            <a:off x="2552700" y="3557588"/>
            <a:ext cx="228600" cy="228600"/>
          </a:xfrm>
          <a:prstGeom prst="star5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latin typeface="Arial" charset="0"/>
            </a:endParaRPr>
          </a:p>
        </p:txBody>
      </p:sp>
      <p:sp>
        <p:nvSpPr>
          <p:cNvPr id="33" name="Oval 51"/>
          <p:cNvSpPr>
            <a:spLocks noChangeArrowheads="1"/>
          </p:cNvSpPr>
          <p:nvPr/>
        </p:nvSpPr>
        <p:spPr bwMode="auto">
          <a:xfrm>
            <a:off x="3657600" y="5334000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3581400" y="5105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Whistling Ridge Wind 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5943600" y="4419600"/>
            <a:ext cx="152400" cy="152400"/>
          </a:xfrm>
          <a:prstGeom prst="ellipse">
            <a:avLst/>
          </a:prstGeom>
          <a:solidFill>
            <a:schemeClr val="bg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485900" y="3838575"/>
            <a:ext cx="2400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Grays Harbor Energy Center</a:t>
            </a: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4614863" y="33877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3604816" y="3678144"/>
            <a:ext cx="1514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8F8F8"/>
                </a:solidFill>
              </a:rPr>
              <a:t>Columbia Solar</a:t>
            </a: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4752182" y="3586162"/>
            <a:ext cx="152400" cy="1524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3" name="Oval 36"/>
          <p:cNvSpPr>
            <a:spLocks noChangeArrowheads="1"/>
          </p:cNvSpPr>
          <p:nvPr/>
        </p:nvSpPr>
        <p:spPr bwMode="auto">
          <a:xfrm>
            <a:off x="6094837" y="6186100"/>
            <a:ext cx="152400" cy="152400"/>
          </a:xfrm>
          <a:prstGeom prst="ellipse">
            <a:avLst/>
          </a:prstGeom>
          <a:solidFill>
            <a:schemeClr val="bg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6324600" y="6123801"/>
            <a:ext cx="1510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Decommissioning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758440"/>
            <a:ext cx="45719" cy="609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33506" y="2749564"/>
            <a:ext cx="45719" cy="609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0" descr="WA_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" name="Oval 36">
            <a:extLst>
              <a:ext uri="{FF2B5EF4-FFF2-40B4-BE49-F238E27FC236}">
                <a16:creationId xmlns:a16="http://schemas.microsoft.com/office/drawing/2014/main" id="{F3F96B38-8C47-4A13-9755-5F119C8A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837" y="5304031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48" name="Text Box 35">
            <a:extLst>
              <a:ext uri="{FF2B5EF4-FFF2-40B4-BE49-F238E27FC236}">
                <a16:creationId xmlns:a16="http://schemas.microsoft.com/office/drawing/2014/main" id="{1D9FB294-715D-4812-80AB-F809816B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242791"/>
            <a:ext cx="2084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Application Under Review</a:t>
            </a:r>
          </a:p>
        </p:txBody>
      </p:sp>
      <p:sp>
        <p:nvSpPr>
          <p:cNvPr id="49" name="Oval 36">
            <a:extLst>
              <a:ext uri="{FF2B5EF4-FFF2-40B4-BE49-F238E27FC236}">
                <a16:creationId xmlns:a16="http://schemas.microsoft.com/office/drawing/2014/main" id="{CD922EEB-3CA0-4541-81BD-8D9E402E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49" y="3976874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E8069993-70E0-4257-AE56-747A717C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4059362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Goose Prairie</a:t>
            </a:r>
          </a:p>
        </p:txBody>
      </p:sp>
      <p:sp>
        <p:nvSpPr>
          <p:cNvPr id="51" name="Oval 36">
            <a:extLst>
              <a:ext uri="{FF2B5EF4-FFF2-40B4-BE49-F238E27FC236}">
                <a16:creationId xmlns:a16="http://schemas.microsoft.com/office/drawing/2014/main" id="{47E2F76E-A23B-4518-9B40-1552D886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921" y="5003173"/>
            <a:ext cx="152400" cy="152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1B105A1-AC1A-436B-944D-15F9F603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29" y="4912319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Horse Heaven</a:t>
            </a:r>
          </a:p>
        </p:txBody>
      </p:sp>
    </p:spTree>
    <p:extLst>
      <p:ext uri="{BB962C8B-B14F-4D97-AF65-F5344CB8AC3E}">
        <p14:creationId xmlns:p14="http://schemas.microsoft.com/office/powerpoint/2010/main" val="408392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>
            <a:cxnSpLocks/>
            <a:stCxn id="33" idx="2"/>
          </p:cNvCxnSpPr>
          <p:nvPr/>
        </p:nvCxnSpPr>
        <p:spPr>
          <a:xfrm>
            <a:off x="4684876" y="2625499"/>
            <a:ext cx="0" cy="2819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29" idx="2"/>
            <a:endCxn id="58" idx="0"/>
          </p:cNvCxnSpPr>
          <p:nvPr/>
        </p:nvCxnSpPr>
        <p:spPr>
          <a:xfrm>
            <a:off x="1546036" y="2092099"/>
            <a:ext cx="0" cy="3394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27352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Siting Process</a:t>
            </a:r>
          </a:p>
        </p:txBody>
      </p:sp>
      <p:pic>
        <p:nvPicPr>
          <p:cNvPr id="4" name="Picture 10" descr="WA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1875" y="801038"/>
            <a:ext cx="1066800" cy="4918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Application</a:t>
            </a:r>
          </a:p>
          <a:p>
            <a:pPr algn="ctr"/>
            <a:r>
              <a:rPr lang="en-US" sz="1200" dirty="0"/>
              <a:t>Submitted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9900" y="1799219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Permits</a:t>
            </a:r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>
            <a:off x="3995275" y="1292937"/>
            <a:ext cx="2018175" cy="50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29" idx="0"/>
          </p:cNvCxnSpPr>
          <p:nvPr/>
        </p:nvCxnSpPr>
        <p:spPr>
          <a:xfrm flipH="1">
            <a:off x="1546036" y="1292937"/>
            <a:ext cx="2449239" cy="459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6" idx="2"/>
            <a:endCxn id="28" idx="0"/>
          </p:cNvCxnSpPr>
          <p:nvPr/>
        </p:nvCxnSpPr>
        <p:spPr>
          <a:xfrm flipH="1">
            <a:off x="3982110" y="1292937"/>
            <a:ext cx="13165" cy="498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12958" y="1791577"/>
            <a:ext cx="1138303" cy="26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SEPA Determination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2486" y="1752600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Land Use Hearing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326" y="2241846"/>
            <a:ext cx="2029952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Consistency Determination*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40627" y="2286000"/>
            <a:ext cx="2288498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Determination of Significance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22990" y="4845080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FEIS Issued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22990" y="3428803"/>
            <a:ext cx="9271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Draft EIS Preparation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97565" y="3913135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DEIS Issued/ 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</a:rPr>
              <a:t>Public Comment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240" y="4402936"/>
            <a:ext cx="175260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DEIS Comment response &amp; FEIS Preparation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12103" y="2886490"/>
            <a:ext cx="1545546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SEPA Scoping &amp; Agency Notification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" y="5946516"/>
            <a:ext cx="3276600" cy="35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2"/>
                </a:solidFill>
              </a:rPr>
              <a:t>*Application may qualify for expedited process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57061" y="5486400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Findings &amp; Conclusions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7061" y="4953000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Deliberation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57061" y="4495800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Adjudicative Hearings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95268" y="3733800"/>
            <a:ext cx="1701536" cy="62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Prehearing Conferences (Grants intervention and identifies issues)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57061" y="2708501"/>
            <a:ext cx="1377950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Initiate Intervention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5259" y="3241901"/>
            <a:ext cx="1481555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Schedule Prehearing Conferences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25904" y="5319072"/>
            <a:ext cx="1557944" cy="627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Final Order and SCA if recommending Approval</a:t>
            </a:r>
          </a:p>
        </p:txBody>
      </p:sp>
      <p:cxnSp>
        <p:nvCxnSpPr>
          <p:cNvPr id="99" name="Straight Arrow Connector 98"/>
          <p:cNvCxnSpPr>
            <a:cxnSpLocks/>
            <a:stCxn id="58" idx="3"/>
          </p:cNvCxnSpPr>
          <p:nvPr/>
        </p:nvCxnSpPr>
        <p:spPr>
          <a:xfrm flipV="1">
            <a:off x="2235011" y="5641420"/>
            <a:ext cx="4021843" cy="14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723563" y="5802452"/>
            <a:ext cx="1371600" cy="4918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Recommendation to Governor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F854DF-7C39-4F8C-A36C-A416DB5033BF}"/>
              </a:ext>
            </a:extLst>
          </p:cNvPr>
          <p:cNvSpPr/>
          <p:nvPr/>
        </p:nvSpPr>
        <p:spPr>
          <a:xfrm>
            <a:off x="2529386" y="2286000"/>
            <a:ext cx="1158615" cy="33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DNS or MDNS*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6C29DF-2530-48E6-975E-814BC1FAD05B}"/>
              </a:ext>
            </a:extLst>
          </p:cNvPr>
          <p:cNvCxnSpPr>
            <a:cxnSpLocks/>
          </p:cNvCxnSpPr>
          <p:nvPr/>
        </p:nvCxnSpPr>
        <p:spPr>
          <a:xfrm flipV="1">
            <a:off x="3135973" y="2138718"/>
            <a:ext cx="859302" cy="206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FE8A0D-6AC5-4421-BA11-32782A5B545A}"/>
              </a:ext>
            </a:extLst>
          </p:cNvPr>
          <p:cNvCxnSpPr>
            <a:cxnSpLocks/>
          </p:cNvCxnSpPr>
          <p:nvPr/>
        </p:nvCxnSpPr>
        <p:spPr>
          <a:xfrm>
            <a:off x="3995275" y="2138718"/>
            <a:ext cx="586049" cy="18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C92D97A-2FA2-4611-A721-D7B8CC19D31B}"/>
              </a:ext>
            </a:extLst>
          </p:cNvPr>
          <p:cNvCxnSpPr>
            <a:cxnSpLocks/>
          </p:cNvCxnSpPr>
          <p:nvPr/>
        </p:nvCxnSpPr>
        <p:spPr>
          <a:xfrm>
            <a:off x="3830987" y="5444568"/>
            <a:ext cx="0" cy="206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69BBC66-FE5A-4E33-8029-4D9755789755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3108694" y="2625499"/>
            <a:ext cx="0" cy="2819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778F71-D93A-48D9-848F-4D13973454A7}"/>
              </a:ext>
            </a:extLst>
          </p:cNvPr>
          <p:cNvCxnSpPr>
            <a:cxnSpLocks/>
          </p:cNvCxnSpPr>
          <p:nvPr/>
        </p:nvCxnSpPr>
        <p:spPr>
          <a:xfrm flipH="1">
            <a:off x="3117336" y="5444568"/>
            <a:ext cx="1567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638245-A62E-4F8E-A026-043FE2229A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13450" y="2138718"/>
            <a:ext cx="0" cy="3502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F538BBB-09DC-4FDA-910E-DFE35556B153}"/>
              </a:ext>
            </a:extLst>
          </p:cNvPr>
          <p:cNvCxnSpPr>
            <a:stCxn id="68" idx="2"/>
            <a:endCxn id="106" idx="1"/>
          </p:cNvCxnSpPr>
          <p:nvPr/>
        </p:nvCxnSpPr>
        <p:spPr>
          <a:xfrm rot="16200000" flipH="1">
            <a:off x="7263276" y="5588115"/>
            <a:ext cx="101886" cy="8186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154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Adjudicative Proceedings </a:t>
            </a:r>
            <a:r>
              <a:rPr lang="en-US" altLang="en-US" sz="1600" u="sng" dirty="0">
                <a:solidFill>
                  <a:schemeClr val="accent2"/>
                </a:solidFill>
                <a:latin typeface="Arial" panose="020B0604020202020204" pitchFamily="34" charset="0"/>
              </a:rPr>
              <a:t>(WAC 463-30)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9268058"/>
              </p:ext>
            </p:extLst>
          </p:nvPr>
        </p:nvGraphicFramePr>
        <p:xfrm>
          <a:off x="533400" y="16764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54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7265007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SEPA Threshold Determination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(WAC 463-47)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2970402"/>
              </p:ext>
            </p:extLst>
          </p:nvPr>
        </p:nvGraphicFramePr>
        <p:xfrm>
          <a:off x="990600" y="2133600"/>
          <a:ext cx="7086600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82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796B2-910E-4316-8E01-8ADCF876E34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0337" y="667932"/>
            <a:ext cx="6392863" cy="5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accent2"/>
                </a:solidFill>
                <a:latin typeface="Arial" panose="020B0604020202020204" pitchFamily="34" charset="0"/>
              </a:rPr>
              <a:t>Siting Process – Expedited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(WAC 463-43)</a:t>
            </a:r>
            <a:endParaRPr lang="en-US" altLang="en-US" sz="2800" u="sng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2275722"/>
              </p:ext>
            </p:extLst>
          </p:nvPr>
        </p:nvGraphicFramePr>
        <p:xfrm>
          <a:off x="419100" y="1371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02468"/>
            <a:ext cx="1447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88" tIns="65088" rIns="128588" bIns="650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F8F8F8"/>
                </a:solidFill>
                <a:latin typeface="Arial" panose="020B0604020202020204" pitchFamily="34" charset="0"/>
              </a:rPr>
              <a:t>EFSEC</a:t>
            </a:r>
          </a:p>
        </p:txBody>
      </p:sp>
      <p:pic>
        <p:nvPicPr>
          <p:cNvPr id="7" name="Picture 10" descr="WA_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2" y="76200"/>
            <a:ext cx="801688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60624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fsecFiledDocument" ma:contentTypeID="0x0101006E56B4D1795A2E4DB2F0B01679ED314A0400E9977ED9AF6DA84CBF5701370C7FF6D4" ma:contentTypeVersion="84" ma:contentTypeDescription="EFSEC Filed Document" ma:contentTypeScope="" ma:versionID="ff588bb7c1ce2116eca476b143c817d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09b7a6facc7e26ff95b974d5178c972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EfsecDocumentType"/>
                <xsd:element ref="ns2:EfsecDocumentDate" minOccurs="0"/>
                <xsd:element ref="ns2:DocumentGroup" minOccurs="0"/>
                <xsd:element ref="ns2:AGDocumentName" minOccurs="0"/>
                <xsd:element ref="ns2:IsOfficialRecord" minOccurs="0"/>
                <xsd:element ref="ns2:Visibility" minOccurs="0"/>
                <xsd:element ref="ns2:IsVisibleToEfsecCouncil" minOccurs="0"/>
                <xsd:element ref="ns2:DateCopiedToEfsecCouncilLibrary" minOccurs="0"/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IsEFSEC" minOccurs="0"/>
                <xsd:element ref="ns1:Nickname" minOccurs="0"/>
                <xsd:element ref="ns2:TaxCatchAllLabel" minOccurs="0"/>
                <xsd:element ref="ns2:TaxCatchAll" minOccurs="0"/>
                <xsd:element ref="ns2:Process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3" nillable="true" ma:displayName="Nickname" ma:internalName="Nickname">
      <xsd:simpleType>
        <xsd:restriction base="dms:Text"/>
      </xsd:simpleType>
    </xsd:element>
    <xsd:element name="DocumentSetDescription" ma:index="34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EfsecDocumentType" ma:index="2" ma:displayName="EFSEC Document Type" ma:default="Documents" ma:description="Type for individual document" ma:format="Dropdown" ma:internalName="EfsecDocumentType" ma:readOnly="false">
      <xsd:simpleType>
        <xsd:restriction base="dms:Choice">
          <xsd:enumeration value="Addendum"/>
          <xsd:enumeration value="Affidavit"/>
          <xsd:enumeration value="Agency Comment"/>
          <xsd:enumeration value="Agenda"/>
          <xsd:enumeration value="Agreement"/>
          <xsd:enumeration value="Amendment"/>
          <xsd:enumeration value="Application"/>
          <xsd:enumeration value="Brief"/>
          <xsd:enumeration value="Budget"/>
          <xsd:enumeration value="Comment"/>
          <xsd:enumeration value="Contact Lists"/>
          <xsd:enumeration value="Contracts"/>
          <xsd:enumeration value="Council Member Communications"/>
          <xsd:enumeration value="Deliberations"/>
          <xsd:enumeration value="Dispositive Motions"/>
          <xsd:enumeration value="Documents"/>
          <xsd:enumeration value="Draft EIS"/>
          <xsd:enumeration value="Email"/>
          <xsd:enumeration value="Exhibit"/>
          <xsd:enumeration value="Final EIS"/>
          <xsd:enumeration value="Inspections"/>
          <xsd:enumeration value="Invoices"/>
          <xsd:enumeration value="Legal Ad"/>
          <xsd:enumeration value="Letter"/>
          <xsd:enumeration value="Map"/>
          <xsd:enumeration value="Meeting Transcripts"/>
          <xsd:enumeration value="Memorandum"/>
          <xsd:enumeration value="Migrated Document"/>
          <xsd:enumeration value="Motion"/>
          <xsd:enumeration value="Note to File"/>
          <xsd:enumeration value="Notice"/>
          <xsd:enumeration value="NPDES (Nat'l Pollution Discharge Elim Sys Permit)"/>
          <xsd:enumeration value="Objection"/>
          <xsd:enumeration value="Order"/>
          <xsd:enumeration value="Permit"/>
          <xsd:enumeration value="Petition"/>
          <xsd:enumeration value="Plan"/>
          <xsd:enumeration value="Presentation"/>
          <xsd:enumeration value="Proof of Service"/>
          <xsd:enumeration value="Public Comment"/>
          <xsd:enumeration value="Replacement Page"/>
          <xsd:enumeration value="Reply"/>
          <xsd:enumeration value="Report"/>
          <xsd:enumeration value="Response"/>
          <xsd:enumeration value="Resolutions"/>
          <xsd:enumeration value="SCA (Site Certification Agreement)"/>
          <xsd:enumeration value="Schedule"/>
          <xsd:enumeration value="Stipulation"/>
          <xsd:enumeration value="Testimony"/>
          <xsd:enumeration value="Transcript"/>
          <xsd:enumeration value="Witness List"/>
          <xsd:enumeration value="Workpapers"/>
        </xsd:restriction>
      </xsd:simpleType>
    </xsd:element>
    <xsd:element name="EfsecDocumentDate" ma:index="3" nillable="true" ma:displayName="EFSEC Document Date" ma:format="DateOnly" ma:internalName="EfsecDocumentDate">
      <xsd:simpleType>
        <xsd:restriction base="dms:DateTime"/>
      </xsd:simpleType>
    </xsd:element>
    <xsd:element name="DocumentGroup" ma:index="4" nillable="true" ma:displayName="Document Group" ma:internalName="Document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judication"/>
                    <xsd:enumeration value="Application Original"/>
                    <xsd:enumeration value="Agency Comment"/>
                    <xsd:enumeration value="Correspondence"/>
                    <xsd:enumeration value="Council Agendas"/>
                    <xsd:enumeration value="Council Meetings"/>
                    <xsd:enumeration value="DEIS ~ Draft Environmental Impact Statement"/>
                    <xsd:enumeration value="FEIS ~ Final Environmental Impact Statement"/>
                    <xsd:enumeration value="Governor's Decision"/>
                    <xsd:enumeration value="Land Use"/>
                    <xsd:enumeration value="Legal Ad"/>
                    <xsd:enumeration value="Meeting Notice"/>
                    <xsd:enumeration value="Orders"/>
                    <xsd:enumeration value="Permits"/>
                    <xsd:enumeration value="Petition for Intervention"/>
                    <xsd:enumeration value="Proof of Service"/>
                    <xsd:enumeration value="Public Comment"/>
                    <xsd:enumeration value="Recommendation to the Governor"/>
                    <xsd:enumeration value="Resolutions"/>
                    <xsd:enumeration value="SCA ~ Site Certification Agreement"/>
                    <xsd:enumeration value="SEPA Determination"/>
                    <xsd:enumeration value="SEPA"/>
                    <xsd:enumeration value="TAC ~ Technical Advisory Committee"/>
                    <xsd:enumeration value="Transcripts"/>
                    <xsd:enumeration value="Counsel for the Environment"/>
                    <xsd:enumeration value="Expedited Process"/>
                    <xsd:enumeration value="Informational meeting comments"/>
                    <xsd:enumeration value="Land Use Hearing comments"/>
                    <xsd:enumeration value="General Comments"/>
                    <xsd:enumeration value="Pre-application comments"/>
                    <xsd:enumeration value="Land Use Comments"/>
                    <xsd:enumeration value="Tribal Governments Comments Received"/>
                    <xsd:enumeration value="Tribal Governments Comments"/>
                    <xsd:enumeration value="SEPA Scoping Notice"/>
                    <xsd:enumeration value="Informational Meeting and Land Use Hearing Transcript"/>
                    <xsd:enumeration value="SEPA Scoping Comments - Agency"/>
                    <xsd:enumeration value="SEPA Scoping Comments - General"/>
                    <xsd:enumeration value="SEPA Scoping Comments - Tribal"/>
                    <xsd:enumeration value="Data Request 1"/>
                    <xsd:enumeration value="Data Request 2"/>
                    <xsd:enumeration value="Info Meeting and Land Use Hearing Documents"/>
                    <xsd:enumeration value="Data Request 3"/>
                    <xsd:enumeration value="Redacted Cultural Report"/>
                    <xsd:enumeration value="Cultural Resources Report"/>
                    <xsd:enumeration value="Updated and Supplemental Reports to the ASC"/>
                    <xsd:enumeration value="Data Request 4"/>
                    <xsd:enumeration value="Data Request 5"/>
                    <xsd:enumeration value="Data Request 6"/>
                    <xsd:enumeration value="Application Extension Request"/>
                    <xsd:enumeration value="Determination of Significance"/>
                  </xsd:restriction>
                </xsd:simpleType>
              </xsd:element>
            </xsd:sequence>
          </xsd:extension>
        </xsd:complexContent>
      </xsd:complexType>
    </xsd:element>
    <xsd:element name="AGDocumentName" ma:index="5" nillable="true" ma:displayName="AG Document  Path" ma:internalName="AGDocumentName" ma:readOnly="false">
      <xsd:simpleType>
        <xsd:restriction base="dms:Text">
          <xsd:maxLength value="255"/>
        </xsd:restriction>
      </xsd:simpleType>
    </xsd:element>
    <xsd:element name="IsOfficialRecord" ma:index="6" nillable="true" ma:displayName="IsOfficialRecord" ma:default="0" ma:internalName="IsOfficialRecord">
      <xsd:simpleType>
        <xsd:restriction base="dms:Boolean"/>
      </xsd:simpleType>
    </xsd:element>
    <xsd:element name="Visibility" ma:index="7" nillable="true" ma:displayName="Visibility" ma:default="Full Visibility" ma:format="Dropdown" ma:internalName="Visibility">
      <xsd:simpleType>
        <xsd:restriction base="dms:Choice">
          <xsd:enumeration value="Full Visibility"/>
          <xsd:enumeration value="Internal Only"/>
        </xsd:restriction>
      </xsd:simpleType>
    </xsd:element>
    <xsd:element name="IsVisibleToEfsecCouncil" ma:index="8" nillable="true" ma:displayName="IsVisibleToEfsecCouncil" ma:default="0" ma:internalName="IsVisibleToEfsecCouncil">
      <xsd:simpleType>
        <xsd:restriction base="dms:Boolean"/>
      </xsd:simpleType>
    </xsd:element>
    <xsd:element name="DateCopiedToEfsecCouncilLibrary" ma:index="9" nillable="true" ma:displayName="DateCopiedToEfsecCouncilLibrary" ma:format="DateOnly" ma:internalName="DateCopiedToEfsecCouncilLibrary">
      <xsd:simpleType>
        <xsd:restriction base="dms:DateTime"/>
      </xsd:simpleType>
    </xsd:element>
    <xsd:element name="IsConfidential" ma:index="10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11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12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13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14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15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16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17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IsDocumentOrder" ma:index="18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9" nillable="true" ma:displayName="Company Names" ma:description="Company names delimited by ;" ma:internalName="CaseCompanyNames">
      <xsd:simpleType>
        <xsd:restriction base="dms:Note">
          <xsd:maxLength value="255"/>
        </xsd:restriction>
      </xsd:simpleType>
    </xsd:element>
    <xsd:element name="OpenedDate" ma:index="20" nillable="true" ma:displayName="OpenedDate" ma:format="DateOnly" ma:internalName="OpenedDate">
      <xsd:simpleType>
        <xsd:restriction base="dms:DateTime"/>
      </xsd:simpleType>
    </xsd:element>
    <xsd:element name="Prefix" ma:index="21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IsEFSEC" ma:index="22" nillable="true" ma:displayName="IsEFSEC" ma:default="0" ma:internalName="IsEFSEC">
      <xsd:simpleType>
        <xsd:restriction base="dms:Boolean"/>
      </xsd:simpleType>
    </xsd:element>
    <xsd:element name="TaxCatchAllLabel" ma:index="29" nillable="true" ma:displayName="Taxonomy Catch All Column1" ma:hidden="true" ma:list="{a1b22721-5fde-4dcc-a4ce-eec07013c08e}" ma:internalName="TaxCatchAllLabel" ma:readOnly="false" ma:showField="CatchAllDataLabel" ma:web="b77bf143-e7b4-4a14-a985-bb4bd51de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0" nillable="true" ma:displayName="Taxonomy Catch All Column" ma:hidden="true" ma:list="{a1b22721-5fde-4dcc-a4ce-eec07013c08e}" ma:internalName="TaxCatchAll" ma:readOnly="false" ma:showField="CatchAllData" ma:web="b77bf143-e7b4-4a14-a985-bb4bd51de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cess" ma:index="33" nillable="true" ma:displayName="Process" ma:description="EFSEC Process" ma:internalName="Proces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af0c028-e016-4365-948e-cc2e26d65303" ContentTypeId="0x0101006E56B4D1795A2E4DB2F0B01679ED314A04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dc463f71-b30c-4ab2-9473-d307f9d35888"/>
    <DocumentGroup xmlns="dc463f71-b30c-4ab2-9473-d307f9d35888">
      <Value>Info Meeting and Land Use Hearing Documents</Value>
    </DocumentGroup>
    <Prefix xmlns="dc463f71-b30c-4ab2-9473-d307f9d35888">EF</Prefix>
    <Visibility xmlns="dc463f71-b30c-4ab2-9473-d307f9d35888">Full Visibility</Visibility>
    <DocumentSetType xmlns="dc463f71-b30c-4ab2-9473-d307f9d35888">EFSEC Document</DocumentSetType>
    <EfsecDocumentType xmlns="dc463f71-b30c-4ab2-9473-d307f9d35888">Documents</EfsecDocumentType>
    <IsConfidential xmlns="dc463f71-b30c-4ab2-9473-d307f9d35888">false</IsConfidential>
    <CaseType xmlns="dc463f71-b30c-4ab2-9473-d307f9d35888">Permit</CaseType>
    <DocumentSetDescription xmlns="http://schemas.microsoft.com/sharepoint/v3">Documents for the Horse Heaven Informational Meeting March 30, 2021</DocumentSetDescription>
    <IndustryCode xmlns="dc463f71-b30c-4ab2-9473-d307f9d35888">550</IndustryCode>
    <CaseStatus xmlns="dc463f71-b30c-4ab2-9473-d307f9d35888">Under Review</CaseStatus>
    <OpenedDate xmlns="dc463f71-b30c-4ab2-9473-d307f9d35888">2021-01-07T08:00:00+00:00</OpenedDate>
    <EfsecDocumentDate xmlns="dc463f71-b30c-4ab2-9473-d307f9d35888">2021-03-30T07:00:00+00:00</EfsecDocumentDate>
    <Date1 xmlns="dc463f71-b30c-4ab2-9473-d307f9d35888">2021-03-29T07:00:00+00:00</Date1>
    <IsDocumentOrder xmlns="dc463f71-b30c-4ab2-9473-d307f9d35888">false</IsDocumentOrder>
    <TaxCatchAll xmlns="dc463f71-b30c-4ab2-9473-d307f9d35888"/>
    <AGDocumentName xmlns="dc463f71-b30c-4ab2-9473-d307f9d35888" xsi:nil="true"/>
    <IsHighlyConfidential xmlns="dc463f71-b30c-4ab2-9473-d307f9d35888">false</IsHighlyConfidential>
    <CaseCompanyNames xmlns="dc463f71-b30c-4ab2-9473-d307f9d35888">Horse Heaven Wind Farm</CaseCompanyNames>
    <IsOfficialRecord xmlns="dc463f71-b30c-4ab2-9473-d307f9d35888">true</IsOfficialRecord>
    <Nickname xmlns="http://schemas.microsoft.com/sharepoint/v3">Horse Heaven (HH)</Nickname>
    <DocketNumber xmlns="dc463f71-b30c-4ab2-9473-d307f9d35888">210011</DocketNumber>
    <IsVisibleToEfsecCouncil xmlns="dc463f71-b30c-4ab2-9473-d307f9d35888">true</IsVisibleToEfsecCouncil>
    <DateCopiedToEfsecCouncilLibrary xmlns="dc463f71-b30c-4ab2-9473-d307f9d35888" xsi:nil="true"/>
    <Process xmlns="dc463f71-b30c-4ab2-9473-d307f9d35888">Compliance</Process>
    <IsEFSEC xmlns="dc463f71-b30c-4ab2-9473-d307f9d35888">true</IsEFSEC>
  </documentManagement>
</p:properties>
</file>

<file path=customXml/itemProps1.xml><?xml version="1.0" encoding="utf-8"?>
<ds:datastoreItem xmlns:ds="http://schemas.openxmlformats.org/officeDocument/2006/customXml" ds:itemID="{D5A493F2-1281-4E30-9969-CE45D7E06553}"/>
</file>

<file path=customXml/itemProps2.xml><?xml version="1.0" encoding="utf-8"?>
<ds:datastoreItem xmlns:ds="http://schemas.openxmlformats.org/officeDocument/2006/customXml" ds:itemID="{034BCA24-CEF0-485A-89E8-F891F0491A03}"/>
</file>

<file path=customXml/itemProps3.xml><?xml version="1.0" encoding="utf-8"?>
<ds:datastoreItem xmlns:ds="http://schemas.openxmlformats.org/officeDocument/2006/customXml" ds:itemID="{52000442-81B2-493E-9FCB-FBB1865F6A0D}"/>
</file>

<file path=customXml/itemProps4.xml><?xml version="1.0" encoding="utf-8"?>
<ds:datastoreItem xmlns:ds="http://schemas.openxmlformats.org/officeDocument/2006/customXml" ds:itemID="{9CF2C1DE-4917-478C-99ED-9E9D27BBDCE1}"/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843</Words>
  <Application>Microsoft Office PowerPoint</Application>
  <PresentationFormat>On-screen Show (4:3)</PresentationFormat>
  <Paragraphs>171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EFSEC Info Meeting Presentation</dc:title>
  <dc:creator/>
  <cp:lastModifiedBy/>
  <cp:revision>1</cp:revision>
  <dcterms:created xsi:type="dcterms:W3CDTF">2015-10-23T23:31:27Z</dcterms:created>
  <dcterms:modified xsi:type="dcterms:W3CDTF">2021-03-16T19:01:33Z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0x0101006E56B4D1795A2E4DB2F0B01679ED314A0400E9977ED9AF6DA84CBF5701370C7FF6D4</vt:lpwstr>
  </property>
  <property fmtid="{D5CDD505-2E9C-101B-9397-08002B2CF9AE}" pid="3" name="_docset_NoMedatataSyncRequired">
    <vt:lpwstr>False</vt:lpwstr>
  </property>
</Properties>
</file>