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61" r:id="rId1"/>
    <p:sldMasterId id="2147484569" r:id="rId2"/>
  </p:sldMasterIdLst>
  <p:notesMasterIdLst>
    <p:notesMasterId r:id="rId12"/>
  </p:notesMasterIdLst>
  <p:handoutMasterIdLst>
    <p:handoutMasterId r:id="rId13"/>
  </p:handoutMasterIdLst>
  <p:sldIdLst>
    <p:sldId id="400" r:id="rId3"/>
    <p:sldId id="401" r:id="rId4"/>
    <p:sldId id="402" r:id="rId5"/>
    <p:sldId id="403" r:id="rId6"/>
    <p:sldId id="406" r:id="rId7"/>
    <p:sldId id="415" r:id="rId8"/>
    <p:sldId id="412" r:id="rId9"/>
    <p:sldId id="407" r:id="rId10"/>
    <p:sldId id="416" r:id="rId11"/>
  </p:sldIdLst>
  <p:sldSz cx="9144000" cy="6858000" type="screen4x3"/>
  <p:notesSz cx="9296400" cy="7010400"/>
  <p:defaultTextStyle>
    <a:defPPr>
      <a:defRPr lang="en-US"/>
    </a:defPPr>
    <a:lvl1pPr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5pPr>
    <a:lvl6pPr marL="2286000" algn="l" defTabSz="914400" rtl="0" eaLnBrk="1" latinLnBrk="0" hangingPunct="1">
      <a:defRPr sz="1400" b="1" kern="1200">
        <a:solidFill>
          <a:srgbClr val="000000"/>
        </a:solidFill>
        <a:latin typeface="Arial" panose="020B0604020202020204" pitchFamily="34" charset="0"/>
        <a:ea typeface="+mn-ea"/>
        <a:cs typeface="+mn-cs"/>
      </a:defRPr>
    </a:lvl6pPr>
    <a:lvl7pPr marL="2743200" algn="l" defTabSz="914400" rtl="0" eaLnBrk="1" latinLnBrk="0" hangingPunct="1">
      <a:defRPr sz="1400" b="1" kern="1200">
        <a:solidFill>
          <a:srgbClr val="000000"/>
        </a:solidFill>
        <a:latin typeface="Arial" panose="020B0604020202020204" pitchFamily="34" charset="0"/>
        <a:ea typeface="+mn-ea"/>
        <a:cs typeface="+mn-cs"/>
      </a:defRPr>
    </a:lvl7pPr>
    <a:lvl8pPr marL="3200400" algn="l" defTabSz="914400" rtl="0" eaLnBrk="1" latinLnBrk="0" hangingPunct="1">
      <a:defRPr sz="1400" b="1" kern="1200">
        <a:solidFill>
          <a:srgbClr val="000000"/>
        </a:solidFill>
        <a:latin typeface="Arial" panose="020B0604020202020204" pitchFamily="34" charset="0"/>
        <a:ea typeface="+mn-ea"/>
        <a:cs typeface="+mn-cs"/>
      </a:defRPr>
    </a:lvl8pPr>
    <a:lvl9pPr marL="3657600" algn="l" defTabSz="914400" rtl="0" eaLnBrk="1" latinLnBrk="0" hangingPunct="1">
      <a:defRPr sz="1400"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928">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3366CC"/>
    <a:srgbClr val="0099FF"/>
    <a:srgbClr val="3399FF"/>
    <a:srgbClr val="FF0000"/>
    <a:srgbClr val="FFFF00"/>
    <a:srgbClr val="FFFF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75" autoAdjust="0"/>
    <p:restoredTop sz="88502" autoAdjust="0"/>
  </p:normalViewPr>
  <p:slideViewPr>
    <p:cSldViewPr>
      <p:cViewPr varScale="1">
        <p:scale>
          <a:sx n="61" d="100"/>
          <a:sy n="61" d="100"/>
        </p:scale>
        <p:origin x="846" y="42"/>
      </p:cViewPr>
      <p:guideLst>
        <p:guide orient="horz" pos="2208"/>
        <p:guide pos="2928"/>
      </p:guideLst>
    </p:cSldViewPr>
  </p:slideViewPr>
  <p:outlineViewPr>
    <p:cViewPr>
      <p:scale>
        <a:sx n="33" d="100"/>
        <a:sy n="33" d="100"/>
      </p:scale>
      <p:origin x="0" y="1986"/>
    </p:cViewPr>
  </p:outlineViewPr>
  <p:notesTextViewPr>
    <p:cViewPr>
      <p:scale>
        <a:sx n="100" d="100"/>
        <a:sy n="100" d="100"/>
      </p:scale>
      <p:origin x="0" y="-144"/>
    </p:cViewPr>
  </p:notesTextViewPr>
  <p:sorterViewPr>
    <p:cViewPr>
      <p:scale>
        <a:sx n="100" d="100"/>
        <a:sy n="100" d="100"/>
      </p:scale>
      <p:origin x="0" y="1218"/>
    </p:cViewPr>
  </p:sorterViewPr>
  <p:notesViewPr>
    <p:cSldViewPr>
      <p:cViewPr>
        <p:scale>
          <a:sx n="100" d="100"/>
          <a:sy n="100" d="100"/>
        </p:scale>
        <p:origin x="-1632" y="816"/>
      </p:cViewPr>
      <p:guideLst>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5773" cy="350838"/>
          </a:xfrm>
          <a:prstGeom prst="rect">
            <a:avLst/>
          </a:prstGeom>
          <a:noFill/>
          <a:ln w="9525">
            <a:noFill/>
            <a:miter lim="800000"/>
            <a:headEnd/>
            <a:tailEnd/>
          </a:ln>
          <a:effectLst/>
        </p:spPr>
        <p:txBody>
          <a:bodyPr vert="horz" wrap="square" lIns="92682" tIns="46340" rIns="92682" bIns="46340" numCol="1" anchor="t" anchorCtr="0" compatLnSpc="1">
            <a:prstTxWarp prst="textNoShape">
              <a:avLst/>
            </a:prstTxWarp>
          </a:bodyPr>
          <a:lstStyle>
            <a:lvl1pPr algn="l" defTabSz="925861" eaLnBrk="0" hangingPunct="0">
              <a:defRPr sz="1200" b="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5270627" y="0"/>
            <a:ext cx="4025773" cy="350838"/>
          </a:xfrm>
          <a:prstGeom prst="rect">
            <a:avLst/>
          </a:prstGeom>
          <a:noFill/>
          <a:ln w="9525">
            <a:noFill/>
            <a:miter lim="800000"/>
            <a:headEnd/>
            <a:tailEnd/>
          </a:ln>
          <a:effectLst/>
        </p:spPr>
        <p:txBody>
          <a:bodyPr vert="horz" wrap="square" lIns="92682" tIns="46340" rIns="92682" bIns="46340" numCol="1" anchor="t" anchorCtr="0" compatLnSpc="1">
            <a:prstTxWarp prst="textNoShape">
              <a:avLst/>
            </a:prstTxWarp>
          </a:bodyPr>
          <a:lstStyle>
            <a:lvl1pPr algn="r" defTabSz="925861" eaLnBrk="0" hangingPunct="0">
              <a:defRPr sz="1200" b="0">
                <a:solidFill>
                  <a:schemeClr val="tx1"/>
                </a:solidFill>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6659564"/>
            <a:ext cx="4025773" cy="350837"/>
          </a:xfrm>
          <a:prstGeom prst="rect">
            <a:avLst/>
          </a:prstGeom>
          <a:noFill/>
          <a:ln w="9525">
            <a:noFill/>
            <a:miter lim="800000"/>
            <a:headEnd/>
            <a:tailEnd/>
          </a:ln>
          <a:effectLst/>
        </p:spPr>
        <p:txBody>
          <a:bodyPr vert="horz" wrap="square" lIns="92682" tIns="46340" rIns="92682" bIns="46340" numCol="1" anchor="b" anchorCtr="0" compatLnSpc="1">
            <a:prstTxWarp prst="textNoShape">
              <a:avLst/>
            </a:prstTxWarp>
          </a:bodyPr>
          <a:lstStyle>
            <a:lvl1pPr algn="l" defTabSz="925861" eaLnBrk="0" hangingPunct="0">
              <a:defRPr sz="1200" b="0">
                <a:solidFill>
                  <a:schemeClr val="tx1"/>
                </a:solidFill>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5270627" y="6659564"/>
            <a:ext cx="4025773" cy="350837"/>
          </a:xfrm>
          <a:prstGeom prst="rect">
            <a:avLst/>
          </a:prstGeom>
          <a:noFill/>
          <a:ln w="9525">
            <a:noFill/>
            <a:miter lim="800000"/>
            <a:headEnd/>
            <a:tailEnd/>
          </a:ln>
          <a:effectLst/>
        </p:spPr>
        <p:txBody>
          <a:bodyPr vert="horz" wrap="square" lIns="92682" tIns="46340" rIns="92682" bIns="46340" numCol="1" anchor="b" anchorCtr="0" compatLnSpc="1">
            <a:prstTxWarp prst="textNoShape">
              <a:avLst/>
            </a:prstTxWarp>
          </a:bodyPr>
          <a:lstStyle>
            <a:lvl1pPr algn="r" defTabSz="925513" eaLnBrk="0" hangingPunct="0">
              <a:defRPr sz="1200" b="0">
                <a:solidFill>
                  <a:schemeClr val="tx1"/>
                </a:solidFill>
                <a:latin typeface="Times New Roman" panose="02020603050405020304" pitchFamily="18" charset="0"/>
              </a:defRPr>
            </a:lvl1pPr>
          </a:lstStyle>
          <a:p>
            <a:pPr>
              <a:defRPr/>
            </a:pPr>
            <a:fld id="{A4DAB688-4F8F-497F-A358-48A4E763707C}" type="slidenum">
              <a:rPr lang="en-US" altLang="en-US"/>
              <a:pPr>
                <a:defRPr/>
              </a:pPr>
              <a:t>‹#›</a:t>
            </a:fld>
            <a:endParaRPr lang="en-US" altLang="en-US"/>
          </a:p>
        </p:txBody>
      </p:sp>
    </p:spTree>
    <p:extLst>
      <p:ext uri="{BB962C8B-B14F-4D97-AF65-F5344CB8AC3E}">
        <p14:creationId xmlns:p14="http://schemas.microsoft.com/office/powerpoint/2010/main" val="323153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4025773" cy="350838"/>
          </a:xfrm>
          <a:prstGeom prst="rect">
            <a:avLst/>
          </a:prstGeom>
          <a:noFill/>
          <a:ln w="9525">
            <a:noFill/>
            <a:miter lim="800000"/>
            <a:headEnd/>
            <a:tailEnd/>
          </a:ln>
          <a:effectLst/>
        </p:spPr>
        <p:txBody>
          <a:bodyPr vert="horz" wrap="square" lIns="92682" tIns="46340" rIns="92682" bIns="46340" numCol="1" anchor="t" anchorCtr="0" compatLnSpc="1">
            <a:prstTxWarp prst="textNoShape">
              <a:avLst/>
            </a:prstTxWarp>
          </a:bodyPr>
          <a:lstStyle>
            <a:lvl1pPr algn="l" defTabSz="925861" eaLnBrk="0" hangingPunct="0">
              <a:defRPr sz="1200" b="0">
                <a:solidFill>
                  <a:schemeClr val="tx1"/>
                </a:solidFill>
                <a:latin typeface="Times New Roman" pitchFamily="18" charset="0"/>
              </a:defRPr>
            </a:lvl1pPr>
          </a:lstStyle>
          <a:p>
            <a:pPr>
              <a:defRPr/>
            </a:pPr>
            <a:endParaRPr lang="en-US"/>
          </a:p>
        </p:txBody>
      </p:sp>
      <p:sp>
        <p:nvSpPr>
          <p:cNvPr id="25603" name="Rectangle 3"/>
          <p:cNvSpPr>
            <a:spLocks noGrp="1" noChangeArrowheads="1"/>
          </p:cNvSpPr>
          <p:nvPr>
            <p:ph type="dt" idx="1"/>
          </p:nvPr>
        </p:nvSpPr>
        <p:spPr bwMode="auto">
          <a:xfrm>
            <a:off x="5270627" y="0"/>
            <a:ext cx="4025773" cy="350838"/>
          </a:xfrm>
          <a:prstGeom prst="rect">
            <a:avLst/>
          </a:prstGeom>
          <a:noFill/>
          <a:ln w="9525">
            <a:noFill/>
            <a:miter lim="800000"/>
            <a:headEnd/>
            <a:tailEnd/>
          </a:ln>
          <a:effectLst/>
        </p:spPr>
        <p:txBody>
          <a:bodyPr vert="horz" wrap="square" lIns="92682" tIns="46340" rIns="92682" bIns="46340" numCol="1" anchor="t" anchorCtr="0" compatLnSpc="1">
            <a:prstTxWarp prst="textNoShape">
              <a:avLst/>
            </a:prstTxWarp>
          </a:bodyPr>
          <a:lstStyle>
            <a:lvl1pPr algn="r" defTabSz="925861" eaLnBrk="0" hangingPunct="0">
              <a:defRPr sz="1200" b="0">
                <a:solidFill>
                  <a:schemeClr val="tx1"/>
                </a:solidFill>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4013" y="525463"/>
            <a:ext cx="3508375" cy="2630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1236854" y="3332164"/>
            <a:ext cx="6822694" cy="3152775"/>
          </a:xfrm>
          <a:prstGeom prst="rect">
            <a:avLst/>
          </a:prstGeom>
          <a:noFill/>
          <a:ln w="9525">
            <a:noFill/>
            <a:miter lim="800000"/>
            <a:headEnd/>
            <a:tailEnd/>
          </a:ln>
          <a:effectLst/>
        </p:spPr>
        <p:txBody>
          <a:bodyPr vert="horz" wrap="square" lIns="92682" tIns="46340" rIns="92682" bIns="463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6659564"/>
            <a:ext cx="4025773" cy="350837"/>
          </a:xfrm>
          <a:prstGeom prst="rect">
            <a:avLst/>
          </a:prstGeom>
          <a:noFill/>
          <a:ln w="9525">
            <a:noFill/>
            <a:miter lim="800000"/>
            <a:headEnd/>
            <a:tailEnd/>
          </a:ln>
          <a:effectLst/>
        </p:spPr>
        <p:txBody>
          <a:bodyPr vert="horz" wrap="square" lIns="92682" tIns="46340" rIns="92682" bIns="46340" numCol="1" anchor="b" anchorCtr="0" compatLnSpc="1">
            <a:prstTxWarp prst="textNoShape">
              <a:avLst/>
            </a:prstTxWarp>
          </a:bodyPr>
          <a:lstStyle>
            <a:lvl1pPr algn="l" defTabSz="925861" eaLnBrk="0" hangingPunct="0">
              <a:defRPr sz="1200" b="0">
                <a:solidFill>
                  <a:schemeClr val="tx1"/>
                </a:solidFill>
                <a:latin typeface="Times New Roman" pitchFamily="18" charset="0"/>
              </a:defRPr>
            </a:lvl1pPr>
          </a:lstStyle>
          <a:p>
            <a:pPr>
              <a:defRPr/>
            </a:pPr>
            <a:endParaRPr lang="en-US"/>
          </a:p>
        </p:txBody>
      </p:sp>
      <p:sp>
        <p:nvSpPr>
          <p:cNvPr id="25607" name="Rectangle 7"/>
          <p:cNvSpPr>
            <a:spLocks noGrp="1" noChangeArrowheads="1"/>
          </p:cNvSpPr>
          <p:nvPr>
            <p:ph type="sldNum" sz="quarter" idx="5"/>
          </p:nvPr>
        </p:nvSpPr>
        <p:spPr bwMode="auto">
          <a:xfrm>
            <a:off x="5270627" y="6659564"/>
            <a:ext cx="4025773" cy="350837"/>
          </a:xfrm>
          <a:prstGeom prst="rect">
            <a:avLst/>
          </a:prstGeom>
          <a:noFill/>
          <a:ln w="9525">
            <a:noFill/>
            <a:miter lim="800000"/>
            <a:headEnd/>
            <a:tailEnd/>
          </a:ln>
          <a:effectLst/>
        </p:spPr>
        <p:txBody>
          <a:bodyPr vert="horz" wrap="square" lIns="92682" tIns="46340" rIns="92682" bIns="46340" numCol="1" anchor="b" anchorCtr="0" compatLnSpc="1">
            <a:prstTxWarp prst="textNoShape">
              <a:avLst/>
            </a:prstTxWarp>
          </a:bodyPr>
          <a:lstStyle>
            <a:lvl1pPr algn="r" defTabSz="925513" eaLnBrk="0" hangingPunct="0">
              <a:defRPr sz="1200" b="0">
                <a:solidFill>
                  <a:schemeClr val="tx1"/>
                </a:solidFill>
                <a:latin typeface="Times New Roman" panose="02020603050405020304" pitchFamily="18" charset="0"/>
              </a:defRPr>
            </a:lvl1pPr>
          </a:lstStyle>
          <a:p>
            <a:pPr>
              <a:defRPr/>
            </a:pPr>
            <a:fld id="{839F72E6-8340-4825-AC9C-B638103C4F98}" type="slidenum">
              <a:rPr lang="en-US" altLang="en-US"/>
              <a:pPr>
                <a:defRPr/>
              </a:pPr>
              <a:t>‹#›</a:t>
            </a:fld>
            <a:endParaRPr lang="en-US" altLang="en-US"/>
          </a:p>
        </p:txBody>
      </p:sp>
    </p:spTree>
    <p:extLst>
      <p:ext uri="{BB962C8B-B14F-4D97-AF65-F5344CB8AC3E}">
        <p14:creationId xmlns:p14="http://schemas.microsoft.com/office/powerpoint/2010/main" val="3658437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everybody, thank you all for coming to participate this evening. My name is Ami Kidder, the Siting and Compliance Manager with the Energy Facility Site Evaluation Council. I have a short presentation to go over the EFSEC process for those who are new to EFSEC. </a:t>
            </a:r>
          </a:p>
        </p:txBody>
      </p:sp>
      <p:sp>
        <p:nvSpPr>
          <p:cNvPr id="4" name="Slide Number Placeholder 3"/>
          <p:cNvSpPr>
            <a:spLocks noGrp="1"/>
          </p:cNvSpPr>
          <p:nvPr>
            <p:ph type="sldNum" sz="quarter" idx="5"/>
          </p:nvPr>
        </p:nvSpPr>
        <p:spPr/>
        <p:txBody>
          <a:bodyPr/>
          <a:lstStyle/>
          <a:p>
            <a:pPr>
              <a:defRPr/>
            </a:pPr>
            <a:fld id="{839F72E6-8340-4825-AC9C-B638103C4F98}" type="slidenum">
              <a:rPr lang="en-US" altLang="en-US" smtClean="0"/>
              <a:pPr>
                <a:defRPr/>
              </a:pPr>
              <a:t>1</a:t>
            </a:fld>
            <a:endParaRPr lang="en-US" altLang="en-US"/>
          </a:p>
        </p:txBody>
      </p:sp>
    </p:spTree>
    <p:extLst>
      <p:ext uri="{BB962C8B-B14F-4D97-AF65-F5344CB8AC3E}">
        <p14:creationId xmlns:p14="http://schemas.microsoft.com/office/powerpoint/2010/main" val="398400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bit of the history of the agency. EFSEC was created in 1970 for the siting of thermal power plants. The intent was to create a “one stop permitting” agency for large energy facilities. EFSEC is comprised of state and local government members, who review each application before making a recommendation to the governor. This decision preempts other state or local governments. (Created with SB 49) </a:t>
            </a:r>
          </a:p>
        </p:txBody>
      </p:sp>
      <p:sp>
        <p:nvSpPr>
          <p:cNvPr id="4" name="Slide Number Placeholder 3"/>
          <p:cNvSpPr>
            <a:spLocks noGrp="1"/>
          </p:cNvSpPr>
          <p:nvPr>
            <p:ph type="sldNum" sz="quarter" idx="10"/>
          </p:nvPr>
        </p:nvSpPr>
        <p:spPr/>
        <p:txBody>
          <a:bodyPr/>
          <a:lstStyle/>
          <a:p>
            <a:pPr>
              <a:defRPr/>
            </a:pPr>
            <a:fld id="{839F72E6-8340-4825-AC9C-B638103C4F98}" type="slidenum">
              <a:rPr lang="en-US" altLang="en-US" smtClean="0"/>
              <a:pPr>
                <a:defRPr/>
              </a:pPr>
              <a:t>2</a:t>
            </a:fld>
            <a:endParaRPr lang="en-US" altLang="en-US"/>
          </a:p>
        </p:txBody>
      </p:sp>
    </p:spTree>
    <p:extLst>
      <p:ext uri="{BB962C8B-B14F-4D97-AF65-F5344CB8AC3E}">
        <p14:creationId xmlns:p14="http://schemas.microsoft.com/office/powerpoint/2010/main" val="230419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here that EFSEC is comprised of members from several different state level agencies. The chairperson is appointed by the governor, and there are standing members from five other agencies, appointed by those agencies to sit on the council. The current Council is made up of Chairwoman Kathleen Drew, Robert Dengel from the Department of Ecology, Mike Livingston from the Department of Fish and Wildlife, Kate Kelly from the Department of Commerce, Lenny Young from the Department of Natural Resources, and Stacey Brewster from the Utilities and Transportation Commission. There are additional agencies that may elect to appoint a Council member during the review of an application. These agencies are the Department of Agriculture, the Department of Transportation, the Department of Health, and the Military Department. Local governments also have an option to appoint a Councilmember for the review of a project in their area. When a project is located at or near a port, the Port authority may also appoint a member, though this position is a non-voting member.</a:t>
            </a:r>
          </a:p>
        </p:txBody>
      </p:sp>
      <p:sp>
        <p:nvSpPr>
          <p:cNvPr id="4" name="Slide Number Placeholder 3"/>
          <p:cNvSpPr>
            <a:spLocks noGrp="1"/>
          </p:cNvSpPr>
          <p:nvPr>
            <p:ph type="sldNum" sz="quarter" idx="10"/>
          </p:nvPr>
        </p:nvSpPr>
        <p:spPr/>
        <p:txBody>
          <a:bodyPr/>
          <a:lstStyle/>
          <a:p>
            <a:pPr>
              <a:defRPr/>
            </a:pPr>
            <a:fld id="{839F72E6-8340-4825-AC9C-B638103C4F98}" type="slidenum">
              <a:rPr lang="en-US" altLang="en-US" smtClean="0"/>
              <a:pPr>
                <a:defRPr/>
              </a:pPr>
              <a:t>3</a:t>
            </a:fld>
            <a:endParaRPr lang="en-US" altLang="en-US"/>
          </a:p>
        </p:txBody>
      </p:sp>
    </p:spTree>
    <p:extLst>
      <p:ext uri="{BB962C8B-B14F-4D97-AF65-F5344CB8AC3E}">
        <p14:creationId xmlns:p14="http://schemas.microsoft.com/office/powerpoint/2010/main" val="373757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previously, EFSEC was created to oversee the siting of thermal power plants. Facilities falling into EFSEC’s jurisdiction include any nuclear facility where the primary purpose is to produce and sell electricity. We also oversee non-hydro, nonnuclear thermal facilities with a capacity of 350MW or greater. There is no threshold for alternative energy sources such as wind, solar, etc., but they may choose to opt in, as well as transmission lines over 115kV. Thresholds for pipelines, refineries, and storage facilities that would fall under EFSEC jurisdiction are found in the Revised Code of Washington, or RCW ,80.50.060</a:t>
            </a:r>
          </a:p>
        </p:txBody>
      </p:sp>
      <p:sp>
        <p:nvSpPr>
          <p:cNvPr id="4" name="Slide Number Placeholder 3"/>
          <p:cNvSpPr>
            <a:spLocks noGrp="1"/>
          </p:cNvSpPr>
          <p:nvPr>
            <p:ph type="sldNum" sz="quarter" idx="10"/>
          </p:nvPr>
        </p:nvSpPr>
        <p:spPr/>
        <p:txBody>
          <a:bodyPr/>
          <a:lstStyle/>
          <a:p>
            <a:pPr>
              <a:defRPr/>
            </a:pPr>
            <a:fld id="{839F72E6-8340-4825-AC9C-B638103C4F98}" type="slidenum">
              <a:rPr lang="en-US" altLang="en-US" smtClean="0"/>
              <a:pPr>
                <a:defRPr/>
              </a:pPr>
              <a:t>4</a:t>
            </a:fld>
            <a:endParaRPr lang="en-US" altLang="en-US"/>
          </a:p>
        </p:txBody>
      </p:sp>
    </p:spTree>
    <p:extLst>
      <p:ext uri="{BB962C8B-B14F-4D97-AF65-F5344CB8AC3E}">
        <p14:creationId xmlns:p14="http://schemas.microsoft.com/office/powerpoint/2010/main" val="264616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of the facilities under EFSEC jurisdiction. You can see marked in red, there are 5 operating facilities including 2 natural gas facilities, 1 nuclear facility, and 2 wind facilities. The dark blue mark indicates the project that is the subject of today’s meeting, the Columbia Solar projects that are currently under construction. The light blue marks indicate the 2 additional facilities that are approved but have yet to start construction, both wind facilities. The clear circle is the one facility under decommissioning. EFSEC is currently reviewing applications for 2 facilities marked in green, the Horse Heaven facility and the Goose Prairie proposals. </a:t>
            </a:r>
          </a:p>
        </p:txBody>
      </p:sp>
      <p:sp>
        <p:nvSpPr>
          <p:cNvPr id="4" name="Slide Number Placeholder 3"/>
          <p:cNvSpPr>
            <a:spLocks noGrp="1"/>
          </p:cNvSpPr>
          <p:nvPr>
            <p:ph type="sldNum" sz="quarter" idx="5"/>
          </p:nvPr>
        </p:nvSpPr>
        <p:spPr/>
        <p:txBody>
          <a:bodyPr/>
          <a:lstStyle/>
          <a:p>
            <a:pPr>
              <a:defRPr/>
            </a:pPr>
            <a:fld id="{839F72E6-8340-4825-AC9C-B638103C4F98}" type="slidenum">
              <a:rPr lang="en-US" altLang="en-US" smtClean="0"/>
              <a:pPr>
                <a:defRPr/>
              </a:pPr>
              <a:t>5</a:t>
            </a:fld>
            <a:endParaRPr lang="en-US" altLang="en-US"/>
          </a:p>
        </p:txBody>
      </p:sp>
    </p:spTree>
    <p:extLst>
      <p:ext uri="{BB962C8B-B14F-4D97-AF65-F5344CB8AC3E}">
        <p14:creationId xmlns:p14="http://schemas.microsoft.com/office/powerpoint/2010/main" val="404699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flow chart showing the general process an applicant will go through when they submit an application to EFSEC. There are 3 concurrent processes during an application review – the Land use consistency and adjudicative hearing process, the State Environmental Policy Act, or SEPA process, and the permitting process for applicable environmental permits. You can see that there are multiple process that happen concurrently when EFSEC is reviewing an application. One process is the Land use Hearing and adjudicative process. One process is the State Environmental Policy Act, or SEPA process, and the third process is that of identifying and preparing applicable environmental permits. All of these processes ultimately feed into the Council’s recommendation made to the governor.</a:t>
            </a:r>
          </a:p>
        </p:txBody>
      </p:sp>
      <p:sp>
        <p:nvSpPr>
          <p:cNvPr id="4" name="Slide Number Placeholder 3"/>
          <p:cNvSpPr>
            <a:spLocks noGrp="1"/>
          </p:cNvSpPr>
          <p:nvPr>
            <p:ph type="sldNum" sz="quarter" idx="5"/>
          </p:nvPr>
        </p:nvSpPr>
        <p:spPr/>
        <p:txBody>
          <a:bodyPr/>
          <a:lstStyle/>
          <a:p>
            <a:pPr>
              <a:defRPr/>
            </a:pPr>
            <a:fld id="{839F72E6-8340-4825-AC9C-B638103C4F98}" type="slidenum">
              <a:rPr lang="en-US" altLang="en-US" smtClean="0"/>
              <a:pPr>
                <a:defRPr/>
              </a:pPr>
              <a:t>6</a:t>
            </a:fld>
            <a:endParaRPr lang="en-US" altLang="en-US"/>
          </a:p>
        </p:txBody>
      </p:sp>
    </p:spTree>
    <p:extLst>
      <p:ext uri="{BB962C8B-B14F-4D97-AF65-F5344CB8AC3E}">
        <p14:creationId xmlns:p14="http://schemas.microsoft.com/office/powerpoint/2010/main" val="68567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For the purpose of this meeting, a certificate holder is requesting an amendment to their Site Certification Agreement, or SCA. In reviewing whether a proposed amendment is consistent with the public health, safety, and welfare, the council shall consider the short-term and long-term environmental impacts of the proposal.</a:t>
            </a:r>
            <a:endParaRPr lang="en-US" dirty="0"/>
          </a:p>
        </p:txBody>
      </p:sp>
      <p:sp>
        <p:nvSpPr>
          <p:cNvPr id="4" name="Slide Number Placeholder 3"/>
          <p:cNvSpPr>
            <a:spLocks noGrp="1"/>
          </p:cNvSpPr>
          <p:nvPr>
            <p:ph type="sldNum" sz="quarter" idx="5"/>
          </p:nvPr>
        </p:nvSpPr>
        <p:spPr/>
        <p:txBody>
          <a:bodyPr/>
          <a:lstStyle/>
          <a:p>
            <a:pPr>
              <a:defRPr/>
            </a:pPr>
            <a:fld id="{839F72E6-8340-4825-AC9C-B638103C4F98}" type="slidenum">
              <a:rPr lang="en-US" altLang="en-US" smtClean="0"/>
              <a:pPr>
                <a:defRPr/>
              </a:pPr>
              <a:t>7</a:t>
            </a:fld>
            <a:endParaRPr lang="en-US" altLang="en-US"/>
          </a:p>
        </p:txBody>
      </p:sp>
    </p:spTree>
    <p:extLst>
      <p:ext uri="{BB962C8B-B14F-4D97-AF65-F5344CB8AC3E}">
        <p14:creationId xmlns:p14="http://schemas.microsoft.com/office/powerpoint/2010/main" val="109776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ct val="30000"/>
              </a:spcBef>
              <a:spcAft>
                <a:spcPct val="50000"/>
              </a:spcAft>
              <a:buClrTx/>
              <a:buSzTx/>
              <a:buFont typeface="Arial" panose="020B0604020202020204" pitchFamily="34" charset="0"/>
              <a:buNone/>
              <a:tabLst/>
              <a:defRPr/>
            </a:pPr>
            <a:r>
              <a:rPr lang="en-US" altLang="en-US" sz="1200" b="0" dirty="0">
                <a:latin typeface="Arial" panose="020B0604020202020204" pitchFamily="34" charset="0"/>
                <a:cs typeface="Arial" panose="020B0604020202020204" pitchFamily="34" charset="0"/>
              </a:rPr>
              <a:t>An approval by the Council may be in the form of a resolution. An amendment approval by the Council may be in the form of a council resolution, however, an amendment which substantially alters the substance of any provision of the existing SCA or which is determined to have a significant detrimental effect upon the environment shall be effective upon the signed approval of the governor.</a:t>
            </a:r>
          </a:p>
          <a:p>
            <a:pPr fontAlgn="auto">
              <a:spcAft>
                <a:spcPct val="50000"/>
              </a:spcAft>
              <a:buFont typeface="Arial" panose="020B0604020202020204" pitchFamily="34" charset="0"/>
              <a:buNone/>
            </a:pPr>
            <a:endParaRPr lang="en-US" alt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39F72E6-8340-4825-AC9C-B638103C4F98}" type="slidenum">
              <a:rPr lang="en-US" altLang="en-US" smtClean="0"/>
              <a:pPr>
                <a:defRPr/>
              </a:pPr>
              <a:t>8</a:t>
            </a:fld>
            <a:endParaRPr lang="en-US" altLang="en-US"/>
          </a:p>
        </p:txBody>
      </p:sp>
    </p:spTree>
    <p:extLst>
      <p:ext uri="{BB962C8B-B14F-4D97-AF65-F5344CB8AC3E}">
        <p14:creationId xmlns:p14="http://schemas.microsoft.com/office/powerpoint/2010/main" val="38106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wraps up my presentation for this evening. Before I end, I’d like to remind everyone how they may submit comments for this request </a:t>
            </a:r>
            <a:r>
              <a:rPr lang="en-US"/>
              <a:t>for amendment. </a:t>
            </a:r>
            <a:r>
              <a:rPr lang="en-US" dirty="0"/>
              <a:t>If you’d like to speak this evening, there will be opportunity to give verbal comment after the end of this presentation. Comments may also be submitted to our online comment database at https://comments.efsec.wa.gov. The database is open now and will be open until 7:00pm this evening.</a:t>
            </a:r>
          </a:p>
        </p:txBody>
      </p:sp>
      <p:sp>
        <p:nvSpPr>
          <p:cNvPr id="4" name="Slide Number Placeholder 3"/>
          <p:cNvSpPr>
            <a:spLocks noGrp="1"/>
          </p:cNvSpPr>
          <p:nvPr>
            <p:ph type="sldNum" sz="quarter" idx="5"/>
          </p:nvPr>
        </p:nvSpPr>
        <p:spPr/>
        <p:txBody>
          <a:bodyPr/>
          <a:lstStyle/>
          <a:p>
            <a:pPr>
              <a:defRPr/>
            </a:pPr>
            <a:fld id="{839F72E6-8340-4825-AC9C-B638103C4F98}" type="slidenum">
              <a:rPr lang="en-US" altLang="en-US" smtClean="0"/>
              <a:pPr>
                <a:defRPr/>
              </a:pPr>
              <a:t>9</a:t>
            </a:fld>
            <a:endParaRPr lang="en-US" altLang="en-US"/>
          </a:p>
        </p:txBody>
      </p:sp>
    </p:spTree>
    <p:extLst>
      <p:ext uri="{BB962C8B-B14F-4D97-AF65-F5344CB8AC3E}">
        <p14:creationId xmlns:p14="http://schemas.microsoft.com/office/powerpoint/2010/main" val="417326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22F79976-D84E-4899-9806-04A7F9742F1B}" type="slidenum">
              <a:rPr lang="en-US"/>
              <a:pPr>
                <a:defRPr/>
              </a:pPr>
              <a:t>‹#›</a:t>
            </a:fld>
            <a:endParaRPr lang="en-US"/>
          </a:p>
        </p:txBody>
      </p:sp>
    </p:spTree>
    <p:extLst>
      <p:ext uri="{BB962C8B-B14F-4D97-AF65-F5344CB8AC3E}">
        <p14:creationId xmlns:p14="http://schemas.microsoft.com/office/powerpoint/2010/main" val="160165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49779C6B-0947-4158-9984-EA900206120F}" type="slidenum">
              <a:rPr lang="en-US"/>
              <a:pPr>
                <a:defRPr/>
              </a:pPr>
              <a:t>‹#›</a:t>
            </a:fld>
            <a:endParaRPr lang="en-US"/>
          </a:p>
        </p:txBody>
      </p:sp>
    </p:spTree>
    <p:extLst>
      <p:ext uri="{BB962C8B-B14F-4D97-AF65-F5344CB8AC3E}">
        <p14:creationId xmlns:p14="http://schemas.microsoft.com/office/powerpoint/2010/main" val="210921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FAA9C043-951B-461C-9F0B-18BFFDB07A8E}" type="slidenum">
              <a:rPr lang="en-US"/>
              <a:pPr>
                <a:defRPr/>
              </a:pPr>
              <a:t>‹#›</a:t>
            </a:fld>
            <a:endParaRPr lang="en-US"/>
          </a:p>
        </p:txBody>
      </p:sp>
    </p:spTree>
    <p:extLst>
      <p:ext uri="{BB962C8B-B14F-4D97-AF65-F5344CB8AC3E}">
        <p14:creationId xmlns:p14="http://schemas.microsoft.com/office/powerpoint/2010/main" val="301767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4CC23D-C6CF-4A01-BCC0-49020F7C7DAD}"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59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383519-CD56-414C-9D9F-103B7A6D50DC}" type="slidenum">
              <a:rPr lang="en-US" altLang="en-US" smtClean="0"/>
              <a:pPr>
                <a:defRPr/>
              </a:pPr>
              <a:t>‹#›</a:t>
            </a:fld>
            <a:endParaRPr lang="en-US" altLang="en-US"/>
          </a:p>
        </p:txBody>
      </p:sp>
    </p:spTree>
    <p:extLst>
      <p:ext uri="{BB962C8B-B14F-4D97-AF65-F5344CB8AC3E}">
        <p14:creationId xmlns:p14="http://schemas.microsoft.com/office/powerpoint/2010/main" val="409399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533ABA-9D7E-4B42-BE95-1D29C9CF6E50}"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27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917FB7-7C39-4F4F-9F21-89F7391B2F80}" type="slidenum">
              <a:rPr lang="en-US" altLang="en-US" smtClean="0"/>
              <a:pPr>
                <a:defRPr/>
              </a:pPr>
              <a:t>‹#›</a:t>
            </a:fld>
            <a:endParaRPr lang="en-US" altLang="en-US"/>
          </a:p>
        </p:txBody>
      </p:sp>
    </p:spTree>
    <p:extLst>
      <p:ext uri="{BB962C8B-B14F-4D97-AF65-F5344CB8AC3E}">
        <p14:creationId xmlns:p14="http://schemas.microsoft.com/office/powerpoint/2010/main" val="4092610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79CCF44-D0FB-4A44-997D-EB1357E2ABE0}" type="slidenum">
              <a:rPr lang="en-US" altLang="en-US" smtClean="0"/>
              <a:pPr>
                <a:defRPr/>
              </a:pPr>
              <a:t>‹#›</a:t>
            </a:fld>
            <a:endParaRPr lang="en-US" altLang="en-US"/>
          </a:p>
        </p:txBody>
      </p:sp>
    </p:spTree>
    <p:extLst>
      <p:ext uri="{BB962C8B-B14F-4D97-AF65-F5344CB8AC3E}">
        <p14:creationId xmlns:p14="http://schemas.microsoft.com/office/powerpoint/2010/main" val="243338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E85C02-F560-4943-8E8E-2FBDB3E0257C}" type="slidenum">
              <a:rPr lang="en-US" altLang="en-US" smtClean="0"/>
              <a:pPr>
                <a:defRPr/>
              </a:pPr>
              <a:t>‹#›</a:t>
            </a:fld>
            <a:endParaRPr lang="en-US" altLang="en-US"/>
          </a:p>
        </p:txBody>
      </p:sp>
    </p:spTree>
    <p:extLst>
      <p:ext uri="{BB962C8B-B14F-4D97-AF65-F5344CB8AC3E}">
        <p14:creationId xmlns:p14="http://schemas.microsoft.com/office/powerpoint/2010/main" val="4024654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b="0">
                <a:solidFill>
                  <a:schemeClr val="tx1"/>
                </a:solidFill>
              </a:defRPr>
            </a:lvl1pPr>
          </a:lstStyle>
          <a:p>
            <a:pPr>
              <a:defRPr/>
            </a:pPr>
            <a:fld id="{EB4796B2-910E-4316-8E01-8ADCF876E34B}" type="slidenum">
              <a:rPr lang="en-US" altLang="en-US" smtClean="0"/>
              <a:pPr>
                <a:defRPr/>
              </a:pPr>
              <a:t>‹#›</a:t>
            </a:fld>
            <a:endParaRPr lang="en-US" altLang="en-US" dirty="0"/>
          </a:p>
        </p:txBody>
      </p:sp>
    </p:spTree>
    <p:extLst>
      <p:ext uri="{BB962C8B-B14F-4D97-AF65-F5344CB8AC3E}">
        <p14:creationId xmlns:p14="http://schemas.microsoft.com/office/powerpoint/2010/main" val="4275548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40694C8-6600-4636-AA9C-BFD5D6DF12E0}" type="slidenum">
              <a:rPr lang="en-US" altLang="en-US" smtClean="0"/>
              <a:pPr>
                <a:defRPr/>
              </a:pPr>
              <a:t>‹#›</a:t>
            </a:fld>
            <a:endParaRPr lang="en-US" altLang="en-US"/>
          </a:p>
        </p:txBody>
      </p:sp>
    </p:spTree>
    <p:extLst>
      <p:ext uri="{BB962C8B-B14F-4D97-AF65-F5344CB8AC3E}">
        <p14:creationId xmlns:p14="http://schemas.microsoft.com/office/powerpoint/2010/main" val="2361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F1B44F23-99DA-468E-BFA7-B7AC1E270BC5}" type="slidenum">
              <a:rPr lang="en-US"/>
              <a:pPr>
                <a:defRPr/>
              </a:pPr>
              <a:t>‹#›</a:t>
            </a:fld>
            <a:endParaRPr lang="en-US"/>
          </a:p>
        </p:txBody>
      </p:sp>
    </p:spTree>
    <p:extLst>
      <p:ext uri="{BB962C8B-B14F-4D97-AF65-F5344CB8AC3E}">
        <p14:creationId xmlns:p14="http://schemas.microsoft.com/office/powerpoint/2010/main" val="409214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0A7E5E-E304-48FD-97C4-223C2CDFE19D}" type="slidenum">
              <a:rPr lang="en-US" altLang="en-US" smtClean="0"/>
              <a:pPr>
                <a:defRPr/>
              </a:pPr>
              <a:t>‹#›</a:t>
            </a:fld>
            <a:endParaRPr lang="en-US" altLang="en-US"/>
          </a:p>
        </p:txBody>
      </p:sp>
    </p:spTree>
    <p:extLst>
      <p:ext uri="{BB962C8B-B14F-4D97-AF65-F5344CB8AC3E}">
        <p14:creationId xmlns:p14="http://schemas.microsoft.com/office/powerpoint/2010/main" val="1883328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BF9EC-C4C0-436F-BA5D-74EB8A8B9C2B}" type="slidenum">
              <a:rPr lang="en-US" altLang="en-US" smtClean="0"/>
              <a:pPr>
                <a:defRPr/>
              </a:pPr>
              <a:t>‹#›</a:t>
            </a:fld>
            <a:endParaRPr lang="en-US" altLang="en-US"/>
          </a:p>
        </p:txBody>
      </p:sp>
    </p:spTree>
    <p:extLst>
      <p:ext uri="{BB962C8B-B14F-4D97-AF65-F5344CB8AC3E}">
        <p14:creationId xmlns:p14="http://schemas.microsoft.com/office/powerpoint/2010/main" val="3144368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E4CB8D-67ED-4E8B-B998-3227B04CB69B}" type="slidenum">
              <a:rPr lang="en-US" altLang="en-US" smtClean="0"/>
              <a:pPr>
                <a:defRPr/>
              </a:pPr>
              <a:t>‹#›</a:t>
            </a:fld>
            <a:endParaRPr lang="en-US" altLang="en-US"/>
          </a:p>
        </p:txBody>
      </p:sp>
    </p:spTree>
    <p:extLst>
      <p:ext uri="{BB962C8B-B14F-4D97-AF65-F5344CB8AC3E}">
        <p14:creationId xmlns:p14="http://schemas.microsoft.com/office/powerpoint/2010/main" val="21195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9CF9A620-797C-4AA5-8194-E5181C227C96}" type="slidenum">
              <a:rPr lang="en-US"/>
              <a:pPr>
                <a:defRPr/>
              </a:pPr>
              <a:t>‹#›</a:t>
            </a:fld>
            <a:endParaRPr lang="en-US"/>
          </a:p>
        </p:txBody>
      </p:sp>
    </p:spTree>
    <p:extLst>
      <p:ext uri="{BB962C8B-B14F-4D97-AF65-F5344CB8AC3E}">
        <p14:creationId xmlns:p14="http://schemas.microsoft.com/office/powerpoint/2010/main" val="132331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B8E30E5D-283A-46E9-A962-37643F2D7A9B}" type="slidenum">
              <a:rPr lang="en-US"/>
              <a:pPr>
                <a:defRPr/>
              </a:pPr>
              <a:t>‹#›</a:t>
            </a:fld>
            <a:endParaRPr lang="en-US"/>
          </a:p>
        </p:txBody>
      </p:sp>
    </p:spTree>
    <p:extLst>
      <p:ext uri="{BB962C8B-B14F-4D97-AF65-F5344CB8AC3E}">
        <p14:creationId xmlns:p14="http://schemas.microsoft.com/office/powerpoint/2010/main" val="61157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DAA26C17-773F-4BCF-996A-15DDA980901B}" type="slidenum">
              <a:rPr lang="en-US"/>
              <a:pPr>
                <a:defRPr/>
              </a:pPr>
              <a:t>‹#›</a:t>
            </a:fld>
            <a:endParaRPr lang="en-US"/>
          </a:p>
        </p:txBody>
      </p:sp>
    </p:spTree>
    <p:extLst>
      <p:ext uri="{BB962C8B-B14F-4D97-AF65-F5344CB8AC3E}">
        <p14:creationId xmlns:p14="http://schemas.microsoft.com/office/powerpoint/2010/main" val="93547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96D3538F-0198-45E2-A40C-25D049576BB0}" type="slidenum">
              <a:rPr lang="en-US"/>
              <a:pPr>
                <a:defRPr/>
              </a:pPr>
              <a:t>‹#›</a:t>
            </a:fld>
            <a:endParaRPr lang="en-US"/>
          </a:p>
        </p:txBody>
      </p:sp>
    </p:spTree>
    <p:extLst>
      <p:ext uri="{BB962C8B-B14F-4D97-AF65-F5344CB8AC3E}">
        <p14:creationId xmlns:p14="http://schemas.microsoft.com/office/powerpoint/2010/main" val="150882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F13CF26F-54AF-4790-A675-F4C85EB7B2DD}" type="slidenum">
              <a:rPr lang="en-US"/>
              <a:pPr>
                <a:defRPr/>
              </a:pPr>
              <a:t>‹#›</a:t>
            </a:fld>
            <a:endParaRPr lang="en-US"/>
          </a:p>
        </p:txBody>
      </p:sp>
    </p:spTree>
    <p:extLst>
      <p:ext uri="{BB962C8B-B14F-4D97-AF65-F5344CB8AC3E}">
        <p14:creationId xmlns:p14="http://schemas.microsoft.com/office/powerpoint/2010/main" val="130432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C44F875E-FA2D-480D-BB4B-95D5590301D0}" type="slidenum">
              <a:rPr lang="en-US"/>
              <a:pPr>
                <a:defRPr/>
              </a:pPr>
              <a:t>‹#›</a:t>
            </a:fld>
            <a:endParaRPr lang="en-US"/>
          </a:p>
        </p:txBody>
      </p:sp>
    </p:spTree>
    <p:extLst>
      <p:ext uri="{BB962C8B-B14F-4D97-AF65-F5344CB8AC3E}">
        <p14:creationId xmlns:p14="http://schemas.microsoft.com/office/powerpoint/2010/main" val="13058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a:latin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Arial" panose="020B0604020202020204" pitchFamily="34" charset="0"/>
              </a:defRPr>
            </a:lvl1pPr>
          </a:lstStyle>
          <a:p>
            <a:pPr>
              <a:defRPr/>
            </a:pPr>
            <a:fld id="{552D940E-D416-4E98-AE5F-000373A46434}" type="slidenum">
              <a:rPr lang="en-US"/>
              <a:pPr>
                <a:defRPr/>
              </a:pPr>
              <a:t>‹#›</a:t>
            </a:fld>
            <a:endParaRPr lang="en-US"/>
          </a:p>
        </p:txBody>
      </p:sp>
    </p:spTree>
    <p:extLst>
      <p:ext uri="{BB962C8B-B14F-4D97-AF65-F5344CB8AC3E}">
        <p14:creationId xmlns:p14="http://schemas.microsoft.com/office/powerpoint/2010/main" val="24683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charset="0"/>
              </a:defRPr>
            </a:lvl1pPr>
          </a:lstStyle>
          <a:p>
            <a:pPr>
              <a:defRPr/>
            </a:pPr>
            <a:fld id="{60DFA217-4238-4089-990C-D2D3576FDD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b="0">
                <a:solidFill>
                  <a:schemeClr val="tx1"/>
                </a:solidFill>
              </a:defRPr>
            </a:lvl1pPr>
          </a:lstStyle>
          <a:p>
            <a:pPr>
              <a:defRPr/>
            </a:pPr>
            <a:fld id="{60DFA217-4238-4089-990C-D2D3576FDD51}"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021635"/>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mailto:efsec@utc.w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71757" y="1602434"/>
            <a:ext cx="8800487" cy="225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128588" tIns="65088" rIns="128588" bIns="6508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dirty="0">
                <a:solidFill>
                  <a:schemeClr val="accent2"/>
                </a:solidFill>
                <a:latin typeface="Arial" panose="020B0604020202020204" pitchFamily="34" charset="0"/>
              </a:rPr>
              <a:t>Washington State </a:t>
            </a:r>
          </a:p>
          <a:p>
            <a:pPr algn="ctr">
              <a:spcBef>
                <a:spcPct val="50000"/>
              </a:spcBef>
              <a:buFontTx/>
              <a:buNone/>
            </a:pPr>
            <a:r>
              <a:rPr lang="en-US" altLang="en-US" sz="3600" dirty="0">
                <a:solidFill>
                  <a:schemeClr val="accent2"/>
                </a:solidFill>
                <a:latin typeface="Arial" panose="020B0604020202020204" pitchFamily="34" charset="0"/>
              </a:rPr>
              <a:t>Energy Facility Site Evaluation Council</a:t>
            </a:r>
          </a:p>
          <a:p>
            <a:pPr algn="ctr">
              <a:spcBef>
                <a:spcPct val="0"/>
              </a:spcBef>
              <a:buFontTx/>
              <a:buNone/>
            </a:pPr>
            <a:endParaRPr lang="en-US" altLang="en-US" sz="2000" dirty="0">
              <a:solidFill>
                <a:schemeClr val="accent2"/>
              </a:solidFill>
              <a:latin typeface="Arial" panose="020B0604020202020204" pitchFamily="34" charset="0"/>
            </a:endParaRPr>
          </a:p>
          <a:p>
            <a:pPr algn="ctr">
              <a:spcBef>
                <a:spcPct val="50000"/>
              </a:spcBef>
              <a:buFontTx/>
              <a:buNone/>
            </a:pPr>
            <a:endParaRPr lang="en-US" altLang="en-US" sz="2400" dirty="0">
              <a:solidFill>
                <a:srgbClr val="000000"/>
              </a:solidFill>
              <a:latin typeface="Arial" panose="020B0604020202020204" pitchFamily="34" charset="0"/>
            </a:endParaRPr>
          </a:p>
        </p:txBody>
      </p:sp>
      <p:sp>
        <p:nvSpPr>
          <p:cNvPr id="8" name="TextBox 1"/>
          <p:cNvSpPr txBox="1">
            <a:spLocks noChangeArrowheads="1"/>
          </p:cNvSpPr>
          <p:nvPr/>
        </p:nvSpPr>
        <p:spPr bwMode="auto">
          <a:xfrm>
            <a:off x="266700" y="6350913"/>
            <a:ext cx="861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b="0" i="1" dirty="0">
                <a:solidFill>
                  <a:srgbClr val="000000"/>
                </a:solidFill>
                <a:latin typeface="Arial" panose="020B0604020202020204" pitchFamily="34" charset="0"/>
              </a:rPr>
              <a:t>These Slides Are Intended for Illustrative Purposes Only and Do Not Represent the Official Position of EFSEC on Any Individual Project</a:t>
            </a:r>
          </a:p>
        </p:txBody>
      </p:sp>
      <p:pic>
        <p:nvPicPr>
          <p:cNvPr id="9" name="Picture 10" descr="WA_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pic>
        <p:nvPicPr>
          <p:cNvPr id="6" name="Picture 5"/>
          <p:cNvPicPr>
            <a:picLocks noChangeAspect="1"/>
          </p:cNvPicPr>
          <p:nvPr/>
        </p:nvPicPr>
        <p:blipFill>
          <a:blip r:embed="rId4"/>
          <a:stretch>
            <a:fillRect/>
          </a:stretch>
        </p:blipFill>
        <p:spPr>
          <a:xfrm>
            <a:off x="0" y="4837497"/>
            <a:ext cx="9144000" cy="1487103"/>
          </a:xfrm>
          <a:prstGeom prst="rect">
            <a:avLst/>
          </a:prstGeom>
          <a:noFill/>
          <a:effectLst>
            <a:outerShdw dist="50800" sx="1000" sy="1000" algn="ctr" rotWithShape="0">
              <a:srgbClr val="000000"/>
            </a:outerShdw>
          </a:effectLst>
        </p:spPr>
      </p:pic>
    </p:spTree>
    <p:extLst>
      <p:ext uri="{BB962C8B-B14F-4D97-AF65-F5344CB8AC3E}">
        <p14:creationId xmlns:p14="http://schemas.microsoft.com/office/powerpoint/2010/main" val="359740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B44F23-99DA-468E-BFA7-B7AC1E270BC5}" type="slidenum">
              <a:rPr lang="en-US" smtClean="0"/>
              <a:pPr>
                <a:defRPr/>
              </a:pPr>
              <a:t>2</a:t>
            </a:fld>
            <a:endParaRPr lang="en-US"/>
          </a:p>
        </p:txBody>
      </p:sp>
      <p:sp>
        <p:nvSpPr>
          <p:cNvPr id="7" name="Text Box 2"/>
          <p:cNvSpPr txBox="1">
            <a:spLocks noChangeArrowheads="1"/>
          </p:cNvSpPr>
          <p:nvPr/>
        </p:nvSpPr>
        <p:spPr bwMode="auto">
          <a:xfrm>
            <a:off x="160337" y="667932"/>
            <a:ext cx="18208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History</a:t>
            </a:r>
          </a:p>
        </p:txBody>
      </p:sp>
      <p:sp>
        <p:nvSpPr>
          <p:cNvPr id="8" name="Text Box 3"/>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sp>
        <p:nvSpPr>
          <p:cNvPr id="9" name="Rectangle 5"/>
          <p:cNvSpPr txBox="1">
            <a:spLocks noChangeArrowheads="1"/>
          </p:cNvSpPr>
          <p:nvPr/>
        </p:nvSpPr>
        <p:spPr>
          <a:xfrm>
            <a:off x="533400" y="1371600"/>
            <a:ext cx="8610600" cy="464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spcAft>
                <a:spcPct val="50000"/>
              </a:spcAft>
              <a:buFont typeface="Arial" panose="020B0604020202020204" pitchFamily="34" charset="0"/>
              <a:buChar char="•"/>
            </a:pPr>
            <a:r>
              <a:rPr lang="en-US" altLang="en-US" sz="2400" b="0" dirty="0">
                <a:latin typeface="Arial" panose="020B0604020202020204" pitchFamily="34" charset="0"/>
              </a:rPr>
              <a:t> EFSEC formed in 1970 for thermal power plants</a:t>
            </a:r>
          </a:p>
          <a:p>
            <a:pPr fontAlgn="auto">
              <a:spcAft>
                <a:spcPct val="50000"/>
              </a:spcAft>
              <a:buFont typeface="Arial" panose="020B0604020202020204" pitchFamily="34" charset="0"/>
              <a:buChar char="•"/>
            </a:pPr>
            <a:r>
              <a:rPr lang="en-US" altLang="en-US" sz="2400" b="0" dirty="0">
                <a:latin typeface="Arial" panose="020B0604020202020204" pitchFamily="34" charset="0"/>
              </a:rPr>
              <a:t> “One stop permitting”</a:t>
            </a:r>
          </a:p>
          <a:p>
            <a:pPr lvl="1" fontAlgn="auto">
              <a:spcAft>
                <a:spcPct val="50000"/>
              </a:spcAft>
              <a:buFont typeface="Arial" panose="020B0604020202020204" pitchFamily="34" charset="0"/>
              <a:buChar char="•"/>
            </a:pPr>
            <a:r>
              <a:rPr lang="en-US" altLang="en-US" sz="2200" b="0" dirty="0">
                <a:latin typeface="Arial" panose="020B0604020202020204" pitchFamily="34" charset="0"/>
              </a:rPr>
              <a:t>Issuing agency for permits otherwise issued by a variety of agencies within the state (e.g., water quality, air quality, etc.)</a:t>
            </a:r>
          </a:p>
          <a:p>
            <a:pPr fontAlgn="auto">
              <a:spcAft>
                <a:spcPct val="50000"/>
              </a:spcAft>
              <a:buFont typeface="Arial" panose="020B0604020202020204" pitchFamily="34" charset="0"/>
              <a:buChar char="•"/>
            </a:pPr>
            <a:r>
              <a:rPr lang="en-US" altLang="en-US" sz="2400" b="0" dirty="0">
                <a:latin typeface="Arial" panose="020B0604020202020204" pitchFamily="34" charset="0"/>
              </a:rPr>
              <a:t> State agency and local government members</a:t>
            </a:r>
          </a:p>
          <a:p>
            <a:pPr fontAlgn="auto">
              <a:spcAft>
                <a:spcPct val="50000"/>
              </a:spcAft>
              <a:buFont typeface="Arial" panose="020B0604020202020204" pitchFamily="34" charset="0"/>
              <a:buChar char="•"/>
            </a:pPr>
            <a:r>
              <a:rPr lang="en-US" altLang="en-US" sz="2400" b="0" dirty="0">
                <a:latin typeface="Arial" panose="020B0604020202020204" pitchFamily="34" charset="0"/>
              </a:rPr>
              <a:t> EFSEC recommendation to Governor for final decision</a:t>
            </a:r>
          </a:p>
          <a:p>
            <a:pPr fontAlgn="auto">
              <a:spcAft>
                <a:spcPct val="50000"/>
              </a:spcAft>
              <a:buFont typeface="Arial" panose="020B0604020202020204" pitchFamily="34" charset="0"/>
              <a:buChar char="•"/>
            </a:pPr>
            <a:r>
              <a:rPr lang="en-US" altLang="en-US" sz="2400" b="0" dirty="0">
                <a:latin typeface="Arial" panose="020B0604020202020204" pitchFamily="34" charset="0"/>
              </a:rPr>
              <a:t> Final decision preempts all other state and local governments</a:t>
            </a:r>
          </a:p>
        </p:txBody>
      </p:sp>
      <p:pic>
        <p:nvPicPr>
          <p:cNvPr id="10" name="Picture 10" descr="WA_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Tree>
    <p:extLst>
      <p:ext uri="{BB962C8B-B14F-4D97-AF65-F5344CB8AC3E}">
        <p14:creationId xmlns:p14="http://schemas.microsoft.com/office/powerpoint/2010/main" val="17212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4796B2-910E-4316-8E01-8ADCF876E34B}" type="slidenum">
              <a:rPr lang="en-US" altLang="en-US" smtClean="0"/>
              <a:pPr>
                <a:defRPr/>
              </a:pPr>
              <a:t>3</a:t>
            </a:fld>
            <a:endParaRPr lang="en-US" altLang="en-US" dirty="0"/>
          </a:p>
        </p:txBody>
      </p:sp>
      <p:sp>
        <p:nvSpPr>
          <p:cNvPr id="3"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50" b="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rgbClr val="000000"/>
                </a:solidFill>
                <a:latin typeface="Arial" panose="020B0604020202020204" pitchFamily="34" charset="0"/>
                <a:ea typeface="+mn-ea"/>
                <a:cs typeface="+mn-cs"/>
              </a:defRPr>
            </a:lvl5pPr>
            <a:lvl6pPr marL="2286000" algn="l" defTabSz="914400" rtl="0" eaLnBrk="1" latinLnBrk="0" hangingPunct="1">
              <a:defRPr sz="1400" b="1" kern="1200">
                <a:solidFill>
                  <a:srgbClr val="000000"/>
                </a:solidFill>
                <a:latin typeface="Arial" panose="020B0604020202020204" pitchFamily="34" charset="0"/>
                <a:ea typeface="+mn-ea"/>
                <a:cs typeface="+mn-cs"/>
              </a:defRPr>
            </a:lvl6pPr>
            <a:lvl7pPr marL="2743200" algn="l" defTabSz="914400" rtl="0" eaLnBrk="1" latinLnBrk="0" hangingPunct="1">
              <a:defRPr sz="1400" b="1" kern="1200">
                <a:solidFill>
                  <a:srgbClr val="000000"/>
                </a:solidFill>
                <a:latin typeface="Arial" panose="020B0604020202020204" pitchFamily="34" charset="0"/>
                <a:ea typeface="+mn-ea"/>
                <a:cs typeface="+mn-cs"/>
              </a:defRPr>
            </a:lvl7pPr>
            <a:lvl8pPr marL="3200400" algn="l" defTabSz="914400" rtl="0" eaLnBrk="1" latinLnBrk="0" hangingPunct="1">
              <a:defRPr sz="1400" b="1" kern="1200">
                <a:solidFill>
                  <a:srgbClr val="000000"/>
                </a:solidFill>
                <a:latin typeface="Arial" panose="020B0604020202020204" pitchFamily="34" charset="0"/>
                <a:ea typeface="+mn-ea"/>
                <a:cs typeface="+mn-cs"/>
              </a:defRPr>
            </a:lvl8pPr>
            <a:lvl9pPr marL="3657600" algn="l" defTabSz="914400" rtl="0" eaLnBrk="1" latinLnBrk="0" hangingPunct="1">
              <a:defRPr sz="1400" b="1" kern="1200">
                <a:solidFill>
                  <a:srgbClr val="000000"/>
                </a:solidFill>
                <a:latin typeface="Arial" panose="020B0604020202020204" pitchFamily="34" charset="0"/>
                <a:ea typeface="+mn-ea"/>
                <a:cs typeface="+mn-cs"/>
              </a:defRPr>
            </a:lvl9pPr>
          </a:lstStyle>
          <a:p>
            <a:pPr>
              <a:defRPr/>
            </a:pPr>
            <a:fld id="{F1B44F23-99DA-468E-BFA7-B7AC1E270BC5}" type="slidenum">
              <a:rPr lang="en-US" smtClean="0"/>
              <a:pPr>
                <a:defRPr/>
              </a:pPr>
              <a:t>3</a:t>
            </a:fld>
            <a:endParaRPr lang="en-US"/>
          </a:p>
        </p:txBody>
      </p:sp>
      <p:sp>
        <p:nvSpPr>
          <p:cNvPr id="5" name="Text Box 3"/>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sp>
        <p:nvSpPr>
          <p:cNvPr id="6" name="Rectangle 5"/>
          <p:cNvSpPr txBox="1">
            <a:spLocks noChangeArrowheads="1"/>
          </p:cNvSpPr>
          <p:nvPr/>
        </p:nvSpPr>
        <p:spPr>
          <a:xfrm>
            <a:off x="533400" y="1371600"/>
            <a:ext cx="8382000" cy="5029200"/>
          </a:xfrm>
          <a:prstGeom prst="rect">
            <a:avLst/>
          </a:prstGeom>
        </p:spPr>
        <p:txBody>
          <a:bodyPr vert="horz" lIns="0" tIns="45720" rIns="0" bIns="45720" numCol="2"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Chair – Governor Appointee</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Kathleen Drew</a:t>
            </a: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Dept. of Ecology</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Robert </a:t>
            </a:r>
            <a:r>
              <a:rPr lang="en-US" altLang="en-US" b="0" dirty="0" err="1">
                <a:latin typeface="Arial" panose="020B0604020202020204" pitchFamily="34" charset="0"/>
              </a:rPr>
              <a:t>Dengel</a:t>
            </a:r>
            <a:endParaRPr lang="en-US" altLang="en-US" b="0" dirty="0">
              <a:latin typeface="Arial" panose="020B0604020202020204" pitchFamily="34" charset="0"/>
            </a:endParaRP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Dept. of Fish &amp; Wildlife</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Mike Livingston</a:t>
            </a: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Dept. of Commerce</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Kate Kelly</a:t>
            </a: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Dept. of Natural Resources</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Lenny Young</a:t>
            </a: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Utilities &amp; Transportation Commission</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Stacey Brewster</a:t>
            </a: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Local Government (City and County)</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Ed </a:t>
            </a:r>
            <a:r>
              <a:rPr lang="en-US" altLang="en-US" b="0" dirty="0" err="1">
                <a:latin typeface="Arial" panose="020B0604020202020204" pitchFamily="34" charset="0"/>
              </a:rPr>
              <a:t>Brost</a:t>
            </a:r>
            <a:r>
              <a:rPr lang="en-US" altLang="en-US" b="0" dirty="0">
                <a:latin typeface="Arial" panose="020B0604020202020204" pitchFamily="34" charset="0"/>
              </a:rPr>
              <a:t> (Horse Heaven project)</a:t>
            </a:r>
            <a:endParaRPr lang="en-US" altLang="en-US" sz="2000" b="0" dirty="0">
              <a:latin typeface="Arial" panose="020B0604020202020204" pitchFamily="34" charset="0"/>
            </a:endParaRP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Port District – nonvoting</a:t>
            </a:r>
          </a:p>
          <a:p>
            <a:pPr lvl="1"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for application review</a:t>
            </a:r>
            <a:endParaRPr lang="en-US" altLang="en-US" sz="2000" b="0" dirty="0">
              <a:latin typeface="Arial" panose="020B0604020202020204" pitchFamily="34" charset="0"/>
            </a:endParaRPr>
          </a:p>
          <a:p>
            <a:pPr fontAlgn="auto">
              <a:lnSpc>
                <a:spcPct val="100000"/>
              </a:lnSpc>
              <a:spcAft>
                <a:spcPts val="0"/>
              </a:spcAft>
              <a:buFont typeface="Arial" panose="020B0604020202020204" pitchFamily="34" charset="0"/>
              <a:buChar char="•"/>
            </a:pPr>
            <a:r>
              <a:rPr lang="en-US" altLang="en-US" b="0" dirty="0">
                <a:latin typeface="Arial" panose="020B0604020202020204" pitchFamily="34" charset="0"/>
              </a:rPr>
              <a:t> Optional application review members:</a:t>
            </a:r>
          </a:p>
          <a:p>
            <a:pPr lvl="1" fontAlgn="auto">
              <a:lnSpc>
                <a:spcPct val="100000"/>
              </a:lnSpc>
              <a:spcAft>
                <a:spcPts val="0"/>
              </a:spcAft>
              <a:buFont typeface="Arial" panose="020B0604020202020204" pitchFamily="34" charset="0"/>
              <a:buChar char="•"/>
            </a:pPr>
            <a:r>
              <a:rPr lang="en-US" altLang="en-US" sz="2000" b="0" dirty="0">
                <a:latin typeface="Arial" panose="020B0604020202020204" pitchFamily="34" charset="0"/>
              </a:rPr>
              <a:t>Dept. of Agriculture</a:t>
            </a:r>
          </a:p>
          <a:p>
            <a:pPr lvl="2" fontAlgn="auto">
              <a:lnSpc>
                <a:spcPct val="100000"/>
              </a:lnSpc>
              <a:spcAft>
                <a:spcPts val="0"/>
              </a:spcAft>
              <a:buFont typeface="Arial" panose="020B0604020202020204" pitchFamily="34" charset="0"/>
              <a:buChar char="•"/>
            </a:pPr>
            <a:r>
              <a:rPr lang="en-US" altLang="en-US" sz="1800" b="0" dirty="0">
                <a:latin typeface="Arial" panose="020B0604020202020204" pitchFamily="34" charset="0"/>
              </a:rPr>
              <a:t>Derek Sandison (Horse Heaven project)</a:t>
            </a:r>
          </a:p>
          <a:p>
            <a:pPr lvl="1" fontAlgn="auto">
              <a:lnSpc>
                <a:spcPct val="100000"/>
              </a:lnSpc>
              <a:spcAft>
                <a:spcPts val="0"/>
              </a:spcAft>
              <a:buFont typeface="Arial" panose="020B0604020202020204" pitchFamily="34" charset="0"/>
              <a:buChar char="•"/>
            </a:pPr>
            <a:r>
              <a:rPr lang="en-US" altLang="en-US" sz="2000" b="0" dirty="0">
                <a:latin typeface="Arial" panose="020B0604020202020204" pitchFamily="34" charset="0"/>
              </a:rPr>
              <a:t>Dept. of Transportation</a:t>
            </a:r>
          </a:p>
          <a:p>
            <a:pPr lvl="2" fontAlgn="auto">
              <a:lnSpc>
                <a:spcPct val="100000"/>
              </a:lnSpc>
              <a:spcAft>
                <a:spcPts val="0"/>
              </a:spcAft>
              <a:buFont typeface="Arial" panose="020B0604020202020204" pitchFamily="34" charset="0"/>
              <a:buChar char="•"/>
            </a:pPr>
            <a:r>
              <a:rPr lang="en-US" altLang="en-US" sz="1800" b="0" dirty="0">
                <a:latin typeface="Arial" panose="020B0604020202020204" pitchFamily="34" charset="0"/>
              </a:rPr>
              <a:t>Bill </a:t>
            </a:r>
            <a:r>
              <a:rPr lang="en-US" altLang="en-US" sz="1800" b="0" dirty="0" err="1">
                <a:latin typeface="Arial" panose="020B0604020202020204" pitchFamily="34" charset="0"/>
              </a:rPr>
              <a:t>Sauriol</a:t>
            </a:r>
            <a:r>
              <a:rPr lang="en-US" altLang="en-US" sz="1800" b="0" dirty="0">
                <a:latin typeface="Arial" panose="020B0604020202020204" pitchFamily="34" charset="0"/>
              </a:rPr>
              <a:t> (Goose Prairie project)</a:t>
            </a:r>
          </a:p>
          <a:p>
            <a:pPr lvl="1" fontAlgn="auto">
              <a:lnSpc>
                <a:spcPct val="100000"/>
              </a:lnSpc>
              <a:spcAft>
                <a:spcPts val="0"/>
              </a:spcAft>
              <a:buFont typeface="Arial" panose="020B0604020202020204" pitchFamily="34" charset="0"/>
              <a:buChar char="•"/>
            </a:pPr>
            <a:r>
              <a:rPr lang="en-US" altLang="en-US" sz="2000" b="0" dirty="0">
                <a:latin typeface="Arial" panose="020B0604020202020204" pitchFamily="34" charset="0"/>
              </a:rPr>
              <a:t>Dept. of Health</a:t>
            </a:r>
          </a:p>
          <a:p>
            <a:pPr lvl="1" fontAlgn="auto">
              <a:lnSpc>
                <a:spcPct val="100000"/>
              </a:lnSpc>
              <a:spcAft>
                <a:spcPts val="0"/>
              </a:spcAft>
              <a:buFont typeface="Arial" panose="020B0604020202020204" pitchFamily="34" charset="0"/>
              <a:buChar char="•"/>
            </a:pPr>
            <a:r>
              <a:rPr lang="en-US" altLang="en-US" sz="2000" b="0" dirty="0">
                <a:latin typeface="Arial" panose="020B0604020202020204" pitchFamily="34" charset="0"/>
              </a:rPr>
              <a:t>Military Dept.</a:t>
            </a:r>
          </a:p>
        </p:txBody>
      </p:sp>
      <p:sp>
        <p:nvSpPr>
          <p:cNvPr id="8" name="Text Box 2"/>
          <p:cNvSpPr txBox="1">
            <a:spLocks noChangeArrowheads="1"/>
          </p:cNvSpPr>
          <p:nvPr/>
        </p:nvSpPr>
        <p:spPr bwMode="auto">
          <a:xfrm>
            <a:off x="160337" y="667932"/>
            <a:ext cx="55546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Council Membership </a:t>
            </a:r>
            <a:r>
              <a:rPr lang="en-US" altLang="en-US" sz="1600" u="sng" dirty="0">
                <a:solidFill>
                  <a:schemeClr val="accent2"/>
                </a:solidFill>
                <a:latin typeface="Arial" panose="020B0604020202020204" pitchFamily="34" charset="0"/>
              </a:rPr>
              <a:t>(RCW 80.50.030)</a:t>
            </a:r>
          </a:p>
        </p:txBody>
      </p:sp>
      <p:pic>
        <p:nvPicPr>
          <p:cNvPr id="9" name="Picture 10" descr="WA_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Tree>
    <p:extLst>
      <p:ext uri="{BB962C8B-B14F-4D97-AF65-F5344CB8AC3E}">
        <p14:creationId xmlns:p14="http://schemas.microsoft.com/office/powerpoint/2010/main" val="338374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4796B2-910E-4316-8E01-8ADCF876E34B}" type="slidenum">
              <a:rPr lang="en-US" altLang="en-US" smtClean="0"/>
              <a:pPr>
                <a:defRPr/>
              </a:pPr>
              <a:t>4</a:t>
            </a:fld>
            <a:endParaRPr lang="en-US" altLang="en-US" dirty="0"/>
          </a:p>
        </p:txBody>
      </p:sp>
      <p:sp>
        <p:nvSpPr>
          <p:cNvPr id="4" name="Text Box 2"/>
          <p:cNvSpPr txBox="1">
            <a:spLocks noChangeArrowheads="1"/>
          </p:cNvSpPr>
          <p:nvPr/>
        </p:nvSpPr>
        <p:spPr bwMode="auto">
          <a:xfrm>
            <a:off x="160337" y="667932"/>
            <a:ext cx="38782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Facilities </a:t>
            </a:r>
            <a:r>
              <a:rPr kumimoji="0" lang="en-US" altLang="en-US" sz="1600" b="1" i="0" u="sng" strike="noStrike" kern="1200" cap="none" spc="0" normalizeH="0" baseline="0" noProof="0" dirty="0">
                <a:ln>
                  <a:noFill/>
                </a:ln>
                <a:solidFill>
                  <a:srgbClr val="2683C6"/>
                </a:solidFill>
                <a:effectLst/>
                <a:uLnTx/>
                <a:uFillTx/>
                <a:latin typeface="Arial" panose="020B0604020202020204" pitchFamily="34" charset="0"/>
                <a:ea typeface="+mn-ea"/>
                <a:cs typeface="+mn-cs"/>
              </a:rPr>
              <a:t>(RCW 80.50.060)</a:t>
            </a:r>
            <a:endParaRPr lang="en-US" altLang="en-US" sz="2800" u="sng" dirty="0">
              <a:solidFill>
                <a:schemeClr val="accent2"/>
              </a:solidFill>
              <a:latin typeface="Arial" panose="020B0604020202020204" pitchFamily="34" charset="0"/>
            </a:endParaRPr>
          </a:p>
        </p:txBody>
      </p:sp>
      <p:sp>
        <p:nvSpPr>
          <p:cNvPr id="5" name="Text Box 3"/>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sp>
        <p:nvSpPr>
          <p:cNvPr id="6" name="Rectangle 5"/>
          <p:cNvSpPr txBox="1">
            <a:spLocks noChangeArrowheads="1"/>
          </p:cNvSpPr>
          <p:nvPr/>
        </p:nvSpPr>
        <p:spPr>
          <a:xfrm>
            <a:off x="533400" y="1371600"/>
            <a:ext cx="8610600" cy="464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spcAft>
                <a:spcPct val="50000"/>
              </a:spcAft>
              <a:buFont typeface="Arial" panose="020B0604020202020204" pitchFamily="34" charset="0"/>
              <a:buChar char="•"/>
            </a:pPr>
            <a:r>
              <a:rPr lang="en-US" altLang="en-US" sz="2400" b="0" dirty="0">
                <a:latin typeface="Arial" panose="020B0604020202020204" pitchFamily="34" charset="0"/>
              </a:rPr>
              <a:t> Energy plants:</a:t>
            </a:r>
          </a:p>
          <a:p>
            <a:pPr lvl="1" fontAlgn="auto">
              <a:spcAft>
                <a:spcPct val="50000"/>
              </a:spcAft>
              <a:buFont typeface="Arial" panose="020B0604020202020204" pitchFamily="34" charset="0"/>
              <a:buChar char="•"/>
            </a:pPr>
            <a:r>
              <a:rPr lang="en-US" altLang="en-US" sz="2400" b="0" dirty="0">
                <a:latin typeface="Arial" panose="020B0604020202020204" pitchFamily="34" charset="0"/>
              </a:rPr>
              <a:t>Any nuclear power facility where the primary purpose is to produce and sell electricity </a:t>
            </a:r>
          </a:p>
          <a:p>
            <a:pPr lvl="1" fontAlgn="auto">
              <a:spcAft>
                <a:spcPct val="50000"/>
              </a:spcAft>
              <a:buFont typeface="Arial" panose="020B0604020202020204" pitchFamily="34" charset="0"/>
              <a:buChar char="•"/>
            </a:pPr>
            <a:r>
              <a:rPr lang="en-US" altLang="en-US" sz="2400" b="0" dirty="0">
                <a:latin typeface="Arial" panose="020B0604020202020204" pitchFamily="34" charset="0"/>
              </a:rPr>
              <a:t>Non hydro, nonnuclear thermal power plants 350+ MW</a:t>
            </a:r>
          </a:p>
          <a:p>
            <a:pPr lvl="1" fontAlgn="auto">
              <a:spcAft>
                <a:spcPct val="50000"/>
              </a:spcAft>
              <a:buFont typeface="Arial" panose="020B0604020202020204" pitchFamily="34" charset="0"/>
              <a:buChar char="•"/>
            </a:pPr>
            <a:r>
              <a:rPr lang="en-US" altLang="en-US" sz="2400" b="0" dirty="0">
                <a:latin typeface="Arial" panose="020B0604020202020204" pitchFamily="34" charset="0"/>
              </a:rPr>
              <a:t>Alternative energy resources (wind, solar, geothermal, wave/tidal, landfill gas, biomass, etc.) “any size may opt-in” </a:t>
            </a:r>
          </a:p>
          <a:p>
            <a:pPr lvl="1" fontAlgn="auto">
              <a:spcAft>
                <a:spcPct val="50000"/>
              </a:spcAft>
              <a:buFont typeface="Arial" panose="020B0604020202020204" pitchFamily="34" charset="0"/>
              <a:buChar char="•"/>
            </a:pPr>
            <a:r>
              <a:rPr lang="en-US" altLang="en-US" sz="2400" b="0" dirty="0">
                <a:latin typeface="Arial" panose="020B0604020202020204" pitchFamily="34" charset="0"/>
              </a:rPr>
              <a:t>Transmission Lines 115+ kV may “opt-in”</a:t>
            </a:r>
          </a:p>
          <a:p>
            <a:pPr fontAlgn="auto">
              <a:spcAft>
                <a:spcPct val="50000"/>
              </a:spcAft>
              <a:buFont typeface="Arial" panose="020B0604020202020204" pitchFamily="34" charset="0"/>
              <a:buChar char="•"/>
            </a:pPr>
            <a:r>
              <a:rPr lang="en-US" altLang="en-US" sz="2400" b="0" dirty="0">
                <a:latin typeface="Arial" panose="020B0604020202020204" pitchFamily="34" charset="0"/>
              </a:rPr>
              <a:t> Pipelines</a:t>
            </a:r>
          </a:p>
          <a:p>
            <a:pPr fontAlgn="auto">
              <a:spcAft>
                <a:spcPct val="50000"/>
              </a:spcAft>
              <a:buFont typeface="Arial" panose="020B0604020202020204" pitchFamily="34" charset="0"/>
              <a:buChar char="•"/>
            </a:pPr>
            <a:r>
              <a:rPr lang="en-US" altLang="en-US" sz="2400" b="0" dirty="0">
                <a:latin typeface="Arial" panose="020B0604020202020204" pitchFamily="34" charset="0"/>
              </a:rPr>
              <a:t> Refineries and Storage Facilities</a:t>
            </a:r>
          </a:p>
        </p:txBody>
      </p:sp>
      <p:pic>
        <p:nvPicPr>
          <p:cNvPr id="8" name="Picture 10" descr="WA_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Tree>
    <p:extLst>
      <p:ext uri="{BB962C8B-B14F-4D97-AF65-F5344CB8AC3E}">
        <p14:creationId xmlns:p14="http://schemas.microsoft.com/office/powerpoint/2010/main" val="397266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Image result for washington state"/>
          <p:cNvPicPr>
            <a:picLocks noChangeAspect="1" noChangeArrowheads="1"/>
          </p:cNvPicPr>
          <p:nvPr/>
        </p:nvPicPr>
        <p:blipFill rotWithShape="1">
          <a:blip r:embed="rId3">
            <a:extLst>
              <a:ext uri="{28A0092B-C50C-407E-A947-70E740481C1C}">
                <a14:useLocalDpi xmlns:a14="http://schemas.microsoft.com/office/drawing/2010/main" val="0"/>
              </a:ext>
            </a:extLst>
          </a:blip>
          <a:srcRect l="3882" t="11326" r="3627" b="11662"/>
          <a:stretch/>
        </p:blipFill>
        <p:spPr bwMode="auto">
          <a:xfrm>
            <a:off x="685799" y="762000"/>
            <a:ext cx="7772401" cy="5181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B4796B2-910E-4316-8E01-8ADCF876E34B}" type="slidenum">
              <a:rPr lang="en-US" altLang="en-US" smtClean="0"/>
              <a:pPr>
                <a:defRPr/>
              </a:pPr>
              <a:t>5</a:t>
            </a:fld>
            <a:endParaRPr lang="en-US" altLang="en-US" dirty="0"/>
          </a:p>
        </p:txBody>
      </p:sp>
      <p:sp>
        <p:nvSpPr>
          <p:cNvPr id="3" name="Text Box 2"/>
          <p:cNvSpPr txBox="1">
            <a:spLocks noChangeArrowheads="1"/>
          </p:cNvSpPr>
          <p:nvPr/>
        </p:nvSpPr>
        <p:spPr bwMode="auto">
          <a:xfrm>
            <a:off x="160337" y="667932"/>
            <a:ext cx="18208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Facilities</a:t>
            </a:r>
          </a:p>
        </p:txBody>
      </p:sp>
      <p:sp>
        <p:nvSpPr>
          <p:cNvPr id="4" name="Text Box 3"/>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sp>
        <p:nvSpPr>
          <p:cNvPr id="7" name="Text Box 10"/>
          <p:cNvSpPr txBox="1">
            <a:spLocks noChangeArrowheads="1"/>
          </p:cNvSpPr>
          <p:nvPr/>
        </p:nvSpPr>
        <p:spPr bwMode="auto">
          <a:xfrm>
            <a:off x="5410200" y="4524496"/>
            <a:ext cx="1066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WNP -1/4</a:t>
            </a:r>
          </a:p>
        </p:txBody>
      </p:sp>
      <p:sp>
        <p:nvSpPr>
          <p:cNvPr id="8" name="Text Box 12"/>
          <p:cNvSpPr txBox="1">
            <a:spLocks noChangeArrowheads="1"/>
          </p:cNvSpPr>
          <p:nvPr/>
        </p:nvSpPr>
        <p:spPr bwMode="auto">
          <a:xfrm>
            <a:off x="2743200" y="4297362"/>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Chehalis CT</a:t>
            </a:r>
          </a:p>
        </p:txBody>
      </p:sp>
      <p:sp>
        <p:nvSpPr>
          <p:cNvPr id="9" name="Text Box 13"/>
          <p:cNvSpPr txBox="1">
            <a:spLocks noChangeArrowheads="1"/>
          </p:cNvSpPr>
          <p:nvPr/>
        </p:nvSpPr>
        <p:spPr bwMode="auto">
          <a:xfrm>
            <a:off x="6019800" y="4267200"/>
            <a:ext cx="23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Columbia Generating Station</a:t>
            </a:r>
          </a:p>
        </p:txBody>
      </p:sp>
      <p:sp>
        <p:nvSpPr>
          <p:cNvPr id="10" name="Text Box 15"/>
          <p:cNvSpPr txBox="1">
            <a:spLocks noChangeArrowheads="1"/>
          </p:cNvSpPr>
          <p:nvPr/>
        </p:nvSpPr>
        <p:spPr bwMode="auto">
          <a:xfrm>
            <a:off x="3214291" y="3122520"/>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Kittitas Valley Wind</a:t>
            </a:r>
          </a:p>
        </p:txBody>
      </p:sp>
      <p:sp>
        <p:nvSpPr>
          <p:cNvPr id="11" name="Text Box 17"/>
          <p:cNvSpPr txBox="1">
            <a:spLocks noChangeArrowheads="1"/>
          </p:cNvSpPr>
          <p:nvPr/>
        </p:nvSpPr>
        <p:spPr bwMode="auto">
          <a:xfrm>
            <a:off x="5237163" y="366395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Wild Horse Wind </a:t>
            </a:r>
          </a:p>
        </p:txBody>
      </p:sp>
      <p:sp>
        <p:nvSpPr>
          <p:cNvPr id="12" name="Text Box 18"/>
          <p:cNvSpPr txBox="1">
            <a:spLocks noChangeArrowheads="1"/>
          </p:cNvSpPr>
          <p:nvPr/>
        </p:nvSpPr>
        <p:spPr bwMode="auto">
          <a:xfrm>
            <a:off x="5181600" y="34448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FF"/>
                </a:solidFill>
              </a:rPr>
              <a:t>Desert Claim Wind </a:t>
            </a:r>
          </a:p>
        </p:txBody>
      </p:sp>
      <p:sp>
        <p:nvSpPr>
          <p:cNvPr id="14" name="Oval 20"/>
          <p:cNvSpPr>
            <a:spLocks noChangeArrowheads="1"/>
          </p:cNvSpPr>
          <p:nvPr/>
        </p:nvSpPr>
        <p:spPr bwMode="auto">
          <a:xfrm>
            <a:off x="1828800" y="37338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15" name="Oval 22"/>
          <p:cNvSpPr>
            <a:spLocks noChangeArrowheads="1"/>
          </p:cNvSpPr>
          <p:nvPr/>
        </p:nvSpPr>
        <p:spPr bwMode="auto">
          <a:xfrm>
            <a:off x="2667000" y="42672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16" name="Oval 23"/>
          <p:cNvSpPr>
            <a:spLocks noChangeArrowheads="1"/>
          </p:cNvSpPr>
          <p:nvPr/>
        </p:nvSpPr>
        <p:spPr bwMode="auto">
          <a:xfrm>
            <a:off x="5084763" y="37084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17" name="Oval 24"/>
          <p:cNvSpPr>
            <a:spLocks noChangeArrowheads="1"/>
          </p:cNvSpPr>
          <p:nvPr/>
        </p:nvSpPr>
        <p:spPr bwMode="auto">
          <a:xfrm>
            <a:off x="5029200" y="3519488"/>
            <a:ext cx="152400" cy="1524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18" name="Oval 28"/>
          <p:cNvSpPr>
            <a:spLocks noChangeArrowheads="1"/>
          </p:cNvSpPr>
          <p:nvPr/>
        </p:nvSpPr>
        <p:spPr bwMode="auto">
          <a:xfrm>
            <a:off x="5943600" y="43434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19" name="Oval 30"/>
          <p:cNvSpPr>
            <a:spLocks noChangeArrowheads="1"/>
          </p:cNvSpPr>
          <p:nvPr/>
        </p:nvSpPr>
        <p:spPr bwMode="auto">
          <a:xfrm>
            <a:off x="6094837" y="5745065"/>
            <a:ext cx="152400" cy="152400"/>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22" name="Oval 33"/>
          <p:cNvSpPr>
            <a:spLocks noChangeArrowheads="1"/>
          </p:cNvSpPr>
          <p:nvPr/>
        </p:nvSpPr>
        <p:spPr bwMode="auto">
          <a:xfrm>
            <a:off x="6094837" y="5524548"/>
            <a:ext cx="152400" cy="1524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None/>
            </a:pPr>
            <a:endParaRPr lang="en-US" altLang="en-US" sz="1800" b="0"/>
          </a:p>
        </p:txBody>
      </p:sp>
      <p:sp>
        <p:nvSpPr>
          <p:cNvPr id="23" name="Text Box 34"/>
          <p:cNvSpPr txBox="1">
            <a:spLocks noChangeArrowheads="1"/>
          </p:cNvSpPr>
          <p:nvPr/>
        </p:nvSpPr>
        <p:spPr bwMode="auto">
          <a:xfrm>
            <a:off x="6324600" y="5463634"/>
            <a:ext cx="2914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200" dirty="0">
                <a:solidFill>
                  <a:srgbClr val="000000"/>
                </a:solidFill>
              </a:rPr>
              <a:t>Approved - Construction Not Started </a:t>
            </a:r>
          </a:p>
        </p:txBody>
      </p:sp>
      <p:sp>
        <p:nvSpPr>
          <p:cNvPr id="24" name="Text Box 35"/>
          <p:cNvSpPr txBox="1">
            <a:spLocks noChangeArrowheads="1"/>
          </p:cNvSpPr>
          <p:nvPr/>
        </p:nvSpPr>
        <p:spPr bwMode="auto">
          <a:xfrm>
            <a:off x="6324600" y="5684476"/>
            <a:ext cx="16589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rPr>
              <a:t>Under Construction </a:t>
            </a:r>
          </a:p>
        </p:txBody>
      </p:sp>
      <p:sp>
        <p:nvSpPr>
          <p:cNvPr id="25" name="Oval 36"/>
          <p:cNvSpPr>
            <a:spLocks noChangeArrowheads="1"/>
          </p:cNvSpPr>
          <p:nvPr/>
        </p:nvSpPr>
        <p:spPr bwMode="auto">
          <a:xfrm>
            <a:off x="6094837" y="5965582"/>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None/>
            </a:pPr>
            <a:endParaRPr lang="en-US" altLang="en-US" sz="1800" b="0"/>
          </a:p>
        </p:txBody>
      </p:sp>
      <p:sp>
        <p:nvSpPr>
          <p:cNvPr id="26" name="Text Box 37"/>
          <p:cNvSpPr txBox="1">
            <a:spLocks noChangeArrowheads="1"/>
          </p:cNvSpPr>
          <p:nvPr/>
        </p:nvSpPr>
        <p:spPr bwMode="auto">
          <a:xfrm>
            <a:off x="6324600" y="5902958"/>
            <a:ext cx="912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rPr>
              <a:t>Operating</a:t>
            </a:r>
          </a:p>
        </p:txBody>
      </p:sp>
      <p:sp>
        <p:nvSpPr>
          <p:cNvPr id="27" name="Text Box 38"/>
          <p:cNvSpPr txBox="1">
            <a:spLocks noChangeArrowheads="1"/>
          </p:cNvSpPr>
          <p:nvPr/>
        </p:nvSpPr>
        <p:spPr bwMode="auto">
          <a:xfrm>
            <a:off x="3086100" y="2629298"/>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dirty="0">
                <a:solidFill>
                  <a:srgbClr val="0070C0"/>
                </a:solidFill>
              </a:rPr>
              <a:t>Seattle</a:t>
            </a:r>
          </a:p>
        </p:txBody>
      </p:sp>
      <p:sp>
        <p:nvSpPr>
          <p:cNvPr id="28" name="Text Box 39"/>
          <p:cNvSpPr txBox="1">
            <a:spLocks noChangeArrowheads="1"/>
          </p:cNvSpPr>
          <p:nvPr/>
        </p:nvSpPr>
        <p:spPr bwMode="auto">
          <a:xfrm>
            <a:off x="6849162" y="2629298"/>
            <a:ext cx="930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solidFill>
                  <a:srgbClr val="0070C0"/>
                </a:solidFill>
              </a:rPr>
              <a:t>Spokane</a:t>
            </a:r>
          </a:p>
        </p:txBody>
      </p:sp>
      <p:sp>
        <p:nvSpPr>
          <p:cNvPr id="29" name="Text Box 46"/>
          <p:cNvSpPr txBox="1">
            <a:spLocks noChangeArrowheads="1"/>
          </p:cNvSpPr>
          <p:nvPr/>
        </p:nvSpPr>
        <p:spPr bwMode="auto">
          <a:xfrm>
            <a:off x="2720824" y="3390901"/>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dirty="0">
                <a:solidFill>
                  <a:srgbClr val="0070C0"/>
                </a:solidFill>
              </a:rPr>
              <a:t>Olympia</a:t>
            </a:r>
          </a:p>
        </p:txBody>
      </p:sp>
      <p:sp>
        <p:nvSpPr>
          <p:cNvPr id="32" name="AutoShape 50"/>
          <p:cNvSpPr>
            <a:spLocks noChangeArrowheads="1"/>
          </p:cNvSpPr>
          <p:nvPr/>
        </p:nvSpPr>
        <p:spPr bwMode="auto">
          <a:xfrm>
            <a:off x="2552700" y="3557588"/>
            <a:ext cx="228600" cy="228600"/>
          </a:xfrm>
          <a:prstGeom prst="star5">
            <a:avLst/>
          </a:prstGeom>
          <a:noFill/>
          <a:ln w="19050">
            <a:solidFill>
              <a:srgbClr val="0070C0"/>
            </a:solidFill>
            <a:miter lim="800000"/>
            <a:headEnd/>
            <a:tailEnd/>
          </a:ln>
          <a:effectLst/>
        </p:spPr>
        <p:txBody>
          <a:bodyPr wrap="none" anchor="ctr"/>
          <a:lstStyle/>
          <a:p>
            <a:pPr eaLnBrk="1" hangingPunct="1">
              <a:defRPr/>
            </a:pPr>
            <a:endParaRPr lang="en-US" sz="1800" b="0">
              <a:latin typeface="Arial" charset="0"/>
            </a:endParaRPr>
          </a:p>
        </p:txBody>
      </p:sp>
      <p:sp>
        <p:nvSpPr>
          <p:cNvPr id="33" name="Oval 51"/>
          <p:cNvSpPr>
            <a:spLocks noChangeArrowheads="1"/>
          </p:cNvSpPr>
          <p:nvPr/>
        </p:nvSpPr>
        <p:spPr bwMode="auto">
          <a:xfrm>
            <a:off x="3657600" y="5334000"/>
            <a:ext cx="152400" cy="1524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34" name="Text Box 52"/>
          <p:cNvSpPr txBox="1">
            <a:spLocks noChangeArrowheads="1"/>
          </p:cNvSpPr>
          <p:nvPr/>
        </p:nvSpPr>
        <p:spPr bwMode="auto">
          <a:xfrm>
            <a:off x="3581400" y="5105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FF"/>
                </a:solidFill>
              </a:rPr>
              <a:t>Whistling Ridge Wind </a:t>
            </a:r>
          </a:p>
        </p:txBody>
      </p:sp>
      <p:sp>
        <p:nvSpPr>
          <p:cNvPr id="35" name="Oval 36"/>
          <p:cNvSpPr>
            <a:spLocks noChangeArrowheads="1"/>
          </p:cNvSpPr>
          <p:nvPr/>
        </p:nvSpPr>
        <p:spPr bwMode="auto">
          <a:xfrm>
            <a:off x="5943600" y="4419600"/>
            <a:ext cx="152400" cy="152400"/>
          </a:xfrm>
          <a:prstGeom prst="ellipse">
            <a:avLst/>
          </a:prstGeom>
          <a:solidFill>
            <a:schemeClr val="bg1">
              <a:alpha val="27058"/>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36" name="Text Box 10"/>
          <p:cNvSpPr txBox="1">
            <a:spLocks noChangeArrowheads="1"/>
          </p:cNvSpPr>
          <p:nvPr/>
        </p:nvSpPr>
        <p:spPr bwMode="auto">
          <a:xfrm>
            <a:off x="1485900" y="3838575"/>
            <a:ext cx="2400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Grays Harbor Energy Center</a:t>
            </a:r>
          </a:p>
        </p:txBody>
      </p:sp>
      <p:sp>
        <p:nvSpPr>
          <p:cNvPr id="37" name="Oval 33"/>
          <p:cNvSpPr>
            <a:spLocks noChangeArrowheads="1"/>
          </p:cNvSpPr>
          <p:nvPr/>
        </p:nvSpPr>
        <p:spPr bwMode="auto">
          <a:xfrm>
            <a:off x="4614863" y="3387725"/>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41" name="TextBox 1"/>
          <p:cNvSpPr txBox="1">
            <a:spLocks noChangeArrowheads="1"/>
          </p:cNvSpPr>
          <p:nvPr/>
        </p:nvSpPr>
        <p:spPr bwMode="auto">
          <a:xfrm>
            <a:off x="3604816" y="3678144"/>
            <a:ext cx="1514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solidFill>
                  <a:srgbClr val="F8F8F8"/>
                </a:solidFill>
              </a:rPr>
              <a:t>Columbia Solar</a:t>
            </a:r>
          </a:p>
        </p:txBody>
      </p:sp>
      <p:sp>
        <p:nvSpPr>
          <p:cNvPr id="42" name="Oval 24"/>
          <p:cNvSpPr>
            <a:spLocks noChangeArrowheads="1"/>
          </p:cNvSpPr>
          <p:nvPr/>
        </p:nvSpPr>
        <p:spPr bwMode="auto">
          <a:xfrm>
            <a:off x="4752182" y="3586162"/>
            <a:ext cx="152400" cy="152400"/>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None/>
            </a:pPr>
            <a:endParaRPr lang="en-US" altLang="en-US" sz="1800" b="0"/>
          </a:p>
        </p:txBody>
      </p:sp>
      <p:sp>
        <p:nvSpPr>
          <p:cNvPr id="43" name="Oval 36"/>
          <p:cNvSpPr>
            <a:spLocks noChangeArrowheads="1"/>
          </p:cNvSpPr>
          <p:nvPr/>
        </p:nvSpPr>
        <p:spPr bwMode="auto">
          <a:xfrm>
            <a:off x="6094837" y="6186100"/>
            <a:ext cx="152400" cy="152400"/>
          </a:xfrm>
          <a:prstGeom prst="ellipse">
            <a:avLst/>
          </a:prstGeom>
          <a:solidFill>
            <a:schemeClr val="bg1">
              <a:alpha val="27058"/>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44" name="Text Box 35"/>
          <p:cNvSpPr txBox="1">
            <a:spLocks noChangeArrowheads="1"/>
          </p:cNvSpPr>
          <p:nvPr/>
        </p:nvSpPr>
        <p:spPr bwMode="auto">
          <a:xfrm>
            <a:off x="6324600" y="6123801"/>
            <a:ext cx="1510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rPr>
              <a:t>Decommissioning</a:t>
            </a:r>
          </a:p>
        </p:txBody>
      </p:sp>
      <p:sp>
        <p:nvSpPr>
          <p:cNvPr id="6" name="Oval 5"/>
          <p:cNvSpPr/>
          <p:nvPr/>
        </p:nvSpPr>
        <p:spPr>
          <a:xfrm>
            <a:off x="3048000" y="2758440"/>
            <a:ext cx="45719" cy="6096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33506" y="2749564"/>
            <a:ext cx="45719" cy="6096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0" descr="WA_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
        <p:nvSpPr>
          <p:cNvPr id="47" name="Oval 36">
            <a:extLst>
              <a:ext uri="{FF2B5EF4-FFF2-40B4-BE49-F238E27FC236}">
                <a16:creationId xmlns:a16="http://schemas.microsoft.com/office/drawing/2014/main" id="{F3F96B38-8C47-4A13-9755-5F119C8A6238}"/>
              </a:ext>
            </a:extLst>
          </p:cNvPr>
          <p:cNvSpPr>
            <a:spLocks noChangeArrowheads="1"/>
          </p:cNvSpPr>
          <p:nvPr/>
        </p:nvSpPr>
        <p:spPr bwMode="auto">
          <a:xfrm>
            <a:off x="6094837" y="5304031"/>
            <a:ext cx="152400" cy="152400"/>
          </a:xfrm>
          <a:prstGeom prst="ellipse">
            <a:avLst/>
          </a:prstGeom>
          <a:solidFill>
            <a:schemeClr val="accent5">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48" name="Text Box 35">
            <a:extLst>
              <a:ext uri="{FF2B5EF4-FFF2-40B4-BE49-F238E27FC236}">
                <a16:creationId xmlns:a16="http://schemas.microsoft.com/office/drawing/2014/main" id="{1D9FB294-715D-4812-80AB-F809816B413F}"/>
              </a:ext>
            </a:extLst>
          </p:cNvPr>
          <p:cNvSpPr txBox="1">
            <a:spLocks noChangeArrowheads="1"/>
          </p:cNvSpPr>
          <p:nvPr/>
        </p:nvSpPr>
        <p:spPr bwMode="auto">
          <a:xfrm>
            <a:off x="6324600" y="5242791"/>
            <a:ext cx="2084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rPr>
              <a:t>Application Under Review</a:t>
            </a:r>
          </a:p>
        </p:txBody>
      </p:sp>
      <p:sp>
        <p:nvSpPr>
          <p:cNvPr id="49" name="Oval 36">
            <a:extLst>
              <a:ext uri="{FF2B5EF4-FFF2-40B4-BE49-F238E27FC236}">
                <a16:creationId xmlns:a16="http://schemas.microsoft.com/office/drawing/2014/main" id="{CD922EEB-3CA0-4541-81BD-8D9E402E320A}"/>
              </a:ext>
            </a:extLst>
          </p:cNvPr>
          <p:cNvSpPr>
            <a:spLocks noChangeArrowheads="1"/>
          </p:cNvSpPr>
          <p:nvPr/>
        </p:nvSpPr>
        <p:spPr bwMode="auto">
          <a:xfrm>
            <a:off x="4931452" y="4248431"/>
            <a:ext cx="152400" cy="152400"/>
          </a:xfrm>
          <a:prstGeom prst="ellipse">
            <a:avLst/>
          </a:prstGeom>
          <a:solidFill>
            <a:schemeClr val="accent5">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50" name="Text Box 17">
            <a:extLst>
              <a:ext uri="{FF2B5EF4-FFF2-40B4-BE49-F238E27FC236}">
                <a16:creationId xmlns:a16="http://schemas.microsoft.com/office/drawing/2014/main" id="{E8069993-70E0-4257-AE56-747A717CDFE0}"/>
              </a:ext>
            </a:extLst>
          </p:cNvPr>
          <p:cNvSpPr txBox="1">
            <a:spLocks noChangeArrowheads="1"/>
          </p:cNvSpPr>
          <p:nvPr/>
        </p:nvSpPr>
        <p:spPr bwMode="auto">
          <a:xfrm>
            <a:off x="4020204" y="4330919"/>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Goose Prairie</a:t>
            </a:r>
          </a:p>
        </p:txBody>
      </p:sp>
      <p:sp>
        <p:nvSpPr>
          <p:cNvPr id="51" name="Oval 36">
            <a:extLst>
              <a:ext uri="{FF2B5EF4-FFF2-40B4-BE49-F238E27FC236}">
                <a16:creationId xmlns:a16="http://schemas.microsoft.com/office/drawing/2014/main" id="{47E2F76E-A23B-4518-9B40-1552D886C750}"/>
              </a:ext>
            </a:extLst>
          </p:cNvPr>
          <p:cNvSpPr>
            <a:spLocks noChangeArrowheads="1"/>
          </p:cNvSpPr>
          <p:nvPr/>
        </p:nvSpPr>
        <p:spPr bwMode="auto">
          <a:xfrm>
            <a:off x="6158921" y="5003173"/>
            <a:ext cx="152400" cy="152400"/>
          </a:xfrm>
          <a:prstGeom prst="ellipse">
            <a:avLst/>
          </a:prstGeom>
          <a:solidFill>
            <a:schemeClr val="accent5">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52" name="Text Box 17">
            <a:extLst>
              <a:ext uri="{FF2B5EF4-FFF2-40B4-BE49-F238E27FC236}">
                <a16:creationId xmlns:a16="http://schemas.microsoft.com/office/drawing/2014/main" id="{81B105A1-AC1A-436B-944D-15F9F6030C21}"/>
              </a:ext>
            </a:extLst>
          </p:cNvPr>
          <p:cNvSpPr txBox="1">
            <a:spLocks noChangeArrowheads="1"/>
          </p:cNvSpPr>
          <p:nvPr/>
        </p:nvSpPr>
        <p:spPr bwMode="auto">
          <a:xfrm>
            <a:off x="6266329" y="4912319"/>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dirty="0">
                <a:solidFill>
                  <a:srgbClr val="FFFFFF"/>
                </a:solidFill>
              </a:rPr>
              <a:t>Horse Heaven</a:t>
            </a:r>
          </a:p>
        </p:txBody>
      </p:sp>
    </p:spTree>
    <p:extLst>
      <p:ext uri="{BB962C8B-B14F-4D97-AF65-F5344CB8AC3E}">
        <p14:creationId xmlns:p14="http://schemas.microsoft.com/office/powerpoint/2010/main" val="408392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2E8F8AB-3485-44DB-A8A9-7C2406FF2647}"/>
              </a:ext>
            </a:extLst>
          </p:cNvPr>
          <p:cNvSpPr/>
          <p:nvPr/>
        </p:nvSpPr>
        <p:spPr>
          <a:xfrm>
            <a:off x="2607443" y="1748957"/>
            <a:ext cx="3031355" cy="366259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2380C5-0F92-4D27-ADDA-87276B3D9F6C}"/>
              </a:ext>
            </a:extLst>
          </p:cNvPr>
          <p:cNvSpPr/>
          <p:nvPr/>
        </p:nvSpPr>
        <p:spPr>
          <a:xfrm>
            <a:off x="484102" y="1748956"/>
            <a:ext cx="2068606" cy="366259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cxnSpLocks/>
            <a:stCxn id="33" idx="2"/>
          </p:cNvCxnSpPr>
          <p:nvPr/>
        </p:nvCxnSpPr>
        <p:spPr>
          <a:xfrm flipH="1">
            <a:off x="4693882" y="2717839"/>
            <a:ext cx="5370" cy="2798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a:stCxn id="29" idx="2"/>
            <a:endCxn id="58" idx="0"/>
          </p:cNvCxnSpPr>
          <p:nvPr/>
        </p:nvCxnSpPr>
        <p:spPr>
          <a:xfrm>
            <a:off x="1546036" y="2133600"/>
            <a:ext cx="0" cy="3383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EB4796B2-910E-4316-8E01-8ADCF876E34B}" type="slidenum">
              <a:rPr lang="en-US" altLang="en-US" smtClean="0"/>
              <a:pPr>
                <a:defRPr/>
              </a:pPr>
              <a:t>6</a:t>
            </a:fld>
            <a:endParaRPr lang="en-US" altLang="en-US" dirty="0"/>
          </a:p>
        </p:txBody>
      </p:sp>
      <p:sp>
        <p:nvSpPr>
          <p:cNvPr id="3" name="Text Box 2"/>
          <p:cNvSpPr txBox="1">
            <a:spLocks noChangeArrowheads="1"/>
          </p:cNvSpPr>
          <p:nvPr/>
        </p:nvSpPr>
        <p:spPr bwMode="auto">
          <a:xfrm>
            <a:off x="160337" y="667932"/>
            <a:ext cx="27352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Siting Process</a:t>
            </a:r>
          </a:p>
        </p:txBody>
      </p:sp>
      <p:pic>
        <p:nvPicPr>
          <p:cNvPr id="4" name="Picture 10" descr="WA_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
        <p:nvSpPr>
          <p:cNvPr id="5" name="Text Box 3"/>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sp>
        <p:nvSpPr>
          <p:cNvPr id="6" name="Rectangle 5"/>
          <p:cNvSpPr/>
          <p:nvPr/>
        </p:nvSpPr>
        <p:spPr>
          <a:xfrm>
            <a:off x="3461875" y="801038"/>
            <a:ext cx="1066800" cy="49189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Application</a:t>
            </a:r>
          </a:p>
          <a:p>
            <a:pPr algn="ctr"/>
            <a:r>
              <a:rPr lang="en-US" sz="1200" dirty="0"/>
              <a:t>Submitted</a:t>
            </a:r>
          </a:p>
        </p:txBody>
      </p:sp>
      <p:sp>
        <p:nvSpPr>
          <p:cNvPr id="8" name="Rectangle 7"/>
          <p:cNvSpPr/>
          <p:nvPr/>
        </p:nvSpPr>
        <p:spPr>
          <a:xfrm>
            <a:off x="5693532" y="1799219"/>
            <a:ext cx="707268" cy="339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Permits</a:t>
            </a:r>
          </a:p>
        </p:txBody>
      </p:sp>
      <p:cxnSp>
        <p:nvCxnSpPr>
          <p:cNvPr id="11" name="Straight Arrow Connector 10"/>
          <p:cNvCxnSpPr>
            <a:cxnSpLocks/>
            <a:stCxn id="6" idx="2"/>
            <a:endCxn id="8" idx="0"/>
          </p:cNvCxnSpPr>
          <p:nvPr/>
        </p:nvCxnSpPr>
        <p:spPr>
          <a:xfrm>
            <a:off x="3995275" y="1292937"/>
            <a:ext cx="2051891" cy="506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6" idx="2"/>
            <a:endCxn id="7" idx="0"/>
          </p:cNvCxnSpPr>
          <p:nvPr/>
        </p:nvCxnSpPr>
        <p:spPr>
          <a:xfrm flipH="1">
            <a:off x="1518405" y="1292937"/>
            <a:ext cx="2476870" cy="456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6" idx="2"/>
          </p:cNvCxnSpPr>
          <p:nvPr/>
        </p:nvCxnSpPr>
        <p:spPr>
          <a:xfrm>
            <a:off x="3995275" y="1292937"/>
            <a:ext cx="0" cy="456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390372" y="1824155"/>
            <a:ext cx="1138303" cy="2683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SEPA Determination</a:t>
            </a:r>
          </a:p>
        </p:txBody>
      </p:sp>
      <p:sp>
        <p:nvSpPr>
          <p:cNvPr id="29" name="Rectangle 28"/>
          <p:cNvSpPr/>
          <p:nvPr/>
        </p:nvSpPr>
        <p:spPr>
          <a:xfrm>
            <a:off x="1082486" y="1794101"/>
            <a:ext cx="92710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Land Use Hearing</a:t>
            </a:r>
          </a:p>
        </p:txBody>
      </p:sp>
      <p:sp>
        <p:nvSpPr>
          <p:cNvPr id="31" name="Rectangle 30"/>
          <p:cNvSpPr/>
          <p:nvPr/>
        </p:nvSpPr>
        <p:spPr>
          <a:xfrm>
            <a:off x="540490" y="2241846"/>
            <a:ext cx="1968989"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Consistency Determination*</a:t>
            </a:r>
          </a:p>
        </p:txBody>
      </p:sp>
      <p:sp>
        <p:nvSpPr>
          <p:cNvPr id="33" name="Rectangle 32"/>
          <p:cNvSpPr/>
          <p:nvPr/>
        </p:nvSpPr>
        <p:spPr>
          <a:xfrm>
            <a:off x="3912103" y="2378340"/>
            <a:ext cx="1574297"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Determination of Significance</a:t>
            </a:r>
          </a:p>
        </p:txBody>
      </p:sp>
      <p:sp>
        <p:nvSpPr>
          <p:cNvPr id="36" name="Rectangle 35"/>
          <p:cNvSpPr/>
          <p:nvPr/>
        </p:nvSpPr>
        <p:spPr>
          <a:xfrm>
            <a:off x="4222990" y="4845080"/>
            <a:ext cx="92710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FEIS Issued</a:t>
            </a:r>
          </a:p>
        </p:txBody>
      </p:sp>
      <p:sp>
        <p:nvSpPr>
          <p:cNvPr id="37" name="Rectangle 36"/>
          <p:cNvSpPr/>
          <p:nvPr/>
        </p:nvSpPr>
        <p:spPr>
          <a:xfrm>
            <a:off x="4222990" y="3428803"/>
            <a:ext cx="92710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Draft EIS Preparation</a:t>
            </a:r>
          </a:p>
        </p:txBody>
      </p:sp>
      <p:sp>
        <p:nvSpPr>
          <p:cNvPr id="38" name="Rectangle 37"/>
          <p:cNvSpPr/>
          <p:nvPr/>
        </p:nvSpPr>
        <p:spPr>
          <a:xfrm>
            <a:off x="3997565" y="3913135"/>
            <a:ext cx="137795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DEIS Issued/ </a:t>
            </a:r>
          </a:p>
          <a:p>
            <a:pPr algn="ctr"/>
            <a:r>
              <a:rPr lang="en-US" sz="1200" b="0" dirty="0">
                <a:solidFill>
                  <a:schemeClr val="tx1"/>
                </a:solidFill>
              </a:rPr>
              <a:t>Public Comment</a:t>
            </a:r>
          </a:p>
        </p:txBody>
      </p:sp>
      <p:sp>
        <p:nvSpPr>
          <p:cNvPr id="43" name="Rectangle 42"/>
          <p:cNvSpPr/>
          <p:nvPr/>
        </p:nvSpPr>
        <p:spPr>
          <a:xfrm>
            <a:off x="3810240" y="4402936"/>
            <a:ext cx="175260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DEIS Comment response &amp; FEIS Preparation</a:t>
            </a:r>
          </a:p>
        </p:txBody>
      </p:sp>
      <p:sp>
        <p:nvSpPr>
          <p:cNvPr id="44" name="Rectangle 43"/>
          <p:cNvSpPr/>
          <p:nvPr/>
        </p:nvSpPr>
        <p:spPr>
          <a:xfrm>
            <a:off x="3912103" y="2886490"/>
            <a:ext cx="1545546"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SEPA Scoping &amp; Agency Notification</a:t>
            </a:r>
          </a:p>
        </p:txBody>
      </p:sp>
      <p:sp>
        <p:nvSpPr>
          <p:cNvPr id="57" name="Rectangle 56"/>
          <p:cNvSpPr/>
          <p:nvPr/>
        </p:nvSpPr>
        <p:spPr>
          <a:xfrm>
            <a:off x="1" y="5946516"/>
            <a:ext cx="3276600" cy="35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2"/>
                </a:solidFill>
              </a:rPr>
              <a:t>*Application may qualify for expedited process</a:t>
            </a:r>
          </a:p>
        </p:txBody>
      </p:sp>
      <p:sp>
        <p:nvSpPr>
          <p:cNvPr id="58" name="Rectangle 57"/>
          <p:cNvSpPr/>
          <p:nvPr/>
        </p:nvSpPr>
        <p:spPr>
          <a:xfrm>
            <a:off x="857061" y="5516649"/>
            <a:ext cx="1377950" cy="339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Findings &amp; Conclusions</a:t>
            </a:r>
          </a:p>
        </p:txBody>
      </p:sp>
      <p:sp>
        <p:nvSpPr>
          <p:cNvPr id="59" name="Rectangle 58"/>
          <p:cNvSpPr/>
          <p:nvPr/>
        </p:nvSpPr>
        <p:spPr>
          <a:xfrm>
            <a:off x="857061" y="4953000"/>
            <a:ext cx="137795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Deliberation</a:t>
            </a:r>
          </a:p>
        </p:txBody>
      </p:sp>
      <p:sp>
        <p:nvSpPr>
          <p:cNvPr id="60" name="Rectangle 59"/>
          <p:cNvSpPr/>
          <p:nvPr/>
        </p:nvSpPr>
        <p:spPr>
          <a:xfrm>
            <a:off x="857061" y="4495800"/>
            <a:ext cx="137795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Adjudicative Hearings</a:t>
            </a:r>
          </a:p>
        </p:txBody>
      </p:sp>
      <p:sp>
        <p:nvSpPr>
          <p:cNvPr id="61" name="Rectangle 60"/>
          <p:cNvSpPr/>
          <p:nvPr/>
        </p:nvSpPr>
        <p:spPr>
          <a:xfrm>
            <a:off x="695268" y="3733800"/>
            <a:ext cx="1701536" cy="6274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Prehearing Conferences (Grants intervention and identifies issues)</a:t>
            </a:r>
          </a:p>
        </p:txBody>
      </p:sp>
      <p:sp>
        <p:nvSpPr>
          <p:cNvPr id="62" name="Rectangle 61"/>
          <p:cNvSpPr/>
          <p:nvPr/>
        </p:nvSpPr>
        <p:spPr>
          <a:xfrm>
            <a:off x="857061" y="2708501"/>
            <a:ext cx="1377950"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Initiate Intervention</a:t>
            </a:r>
          </a:p>
        </p:txBody>
      </p:sp>
      <p:sp>
        <p:nvSpPr>
          <p:cNvPr id="63" name="Rectangle 62"/>
          <p:cNvSpPr/>
          <p:nvPr/>
        </p:nvSpPr>
        <p:spPr>
          <a:xfrm>
            <a:off x="805259" y="3241901"/>
            <a:ext cx="1481555"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tx1"/>
                </a:solidFill>
              </a:rPr>
              <a:t>Schedule Prehearing Conferences</a:t>
            </a:r>
          </a:p>
        </p:txBody>
      </p:sp>
      <p:sp>
        <p:nvSpPr>
          <p:cNvPr id="68" name="Rectangle 67"/>
          <p:cNvSpPr/>
          <p:nvPr/>
        </p:nvSpPr>
        <p:spPr>
          <a:xfrm>
            <a:off x="6125904" y="5349321"/>
            <a:ext cx="1557944" cy="62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Final Order and SCA if recommending Approval</a:t>
            </a:r>
          </a:p>
        </p:txBody>
      </p:sp>
      <p:cxnSp>
        <p:nvCxnSpPr>
          <p:cNvPr id="99" name="Straight Arrow Connector 98"/>
          <p:cNvCxnSpPr>
            <a:cxnSpLocks/>
            <a:stCxn id="58" idx="3"/>
          </p:cNvCxnSpPr>
          <p:nvPr/>
        </p:nvCxnSpPr>
        <p:spPr>
          <a:xfrm flipV="1">
            <a:off x="2235011" y="5671669"/>
            <a:ext cx="4021843" cy="14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7723563" y="5832701"/>
            <a:ext cx="1371600" cy="49189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Recommendation to Governor</a:t>
            </a:r>
          </a:p>
        </p:txBody>
      </p:sp>
      <p:sp>
        <p:nvSpPr>
          <p:cNvPr id="69" name="Rectangle 68">
            <a:extLst>
              <a:ext uri="{FF2B5EF4-FFF2-40B4-BE49-F238E27FC236}">
                <a16:creationId xmlns:a16="http://schemas.microsoft.com/office/drawing/2014/main" id="{7CF854DF-7C39-4F8C-A36C-A416DB5033BF}"/>
              </a:ext>
            </a:extLst>
          </p:cNvPr>
          <p:cNvSpPr/>
          <p:nvPr/>
        </p:nvSpPr>
        <p:spPr>
          <a:xfrm>
            <a:off x="2670497" y="2399550"/>
            <a:ext cx="900124" cy="3394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DNS or MDNS*</a:t>
            </a:r>
          </a:p>
        </p:txBody>
      </p:sp>
      <p:cxnSp>
        <p:nvCxnSpPr>
          <p:cNvPr id="74" name="Straight Connector 73">
            <a:extLst>
              <a:ext uri="{FF2B5EF4-FFF2-40B4-BE49-F238E27FC236}">
                <a16:creationId xmlns:a16="http://schemas.microsoft.com/office/drawing/2014/main" id="{646C29DF-2530-48E6-975E-814BC1FAD05B}"/>
              </a:ext>
            </a:extLst>
          </p:cNvPr>
          <p:cNvCxnSpPr>
            <a:cxnSpLocks/>
          </p:cNvCxnSpPr>
          <p:nvPr/>
        </p:nvCxnSpPr>
        <p:spPr>
          <a:xfrm flipV="1">
            <a:off x="3135973" y="2138718"/>
            <a:ext cx="859302" cy="206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CFE8A0D-6AC5-4421-BA11-32782A5B545A}"/>
              </a:ext>
            </a:extLst>
          </p:cNvPr>
          <p:cNvCxnSpPr>
            <a:cxnSpLocks/>
          </p:cNvCxnSpPr>
          <p:nvPr/>
        </p:nvCxnSpPr>
        <p:spPr>
          <a:xfrm>
            <a:off x="3995275" y="2138718"/>
            <a:ext cx="586049" cy="18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C92D97A-2FA2-4611-A721-D7B8CC19D31B}"/>
              </a:ext>
            </a:extLst>
          </p:cNvPr>
          <p:cNvCxnSpPr>
            <a:cxnSpLocks/>
          </p:cNvCxnSpPr>
          <p:nvPr/>
        </p:nvCxnSpPr>
        <p:spPr>
          <a:xfrm>
            <a:off x="3830987" y="5444568"/>
            <a:ext cx="0" cy="2418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69BBC66-FE5A-4E33-8029-4D9755789755}"/>
              </a:ext>
            </a:extLst>
          </p:cNvPr>
          <p:cNvCxnSpPr>
            <a:cxnSpLocks/>
            <a:stCxn id="69" idx="2"/>
          </p:cNvCxnSpPr>
          <p:nvPr/>
        </p:nvCxnSpPr>
        <p:spPr>
          <a:xfrm flipH="1">
            <a:off x="3119360" y="2739049"/>
            <a:ext cx="1199" cy="2784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1778F71-D93A-48D9-848F-4D13973454A7}"/>
              </a:ext>
            </a:extLst>
          </p:cNvPr>
          <p:cNvCxnSpPr>
            <a:cxnSpLocks/>
          </p:cNvCxnSpPr>
          <p:nvPr/>
        </p:nvCxnSpPr>
        <p:spPr>
          <a:xfrm flipH="1">
            <a:off x="3119360" y="5516649"/>
            <a:ext cx="1567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7638245-A62E-4F8E-A026-043FE2229A44}"/>
              </a:ext>
            </a:extLst>
          </p:cNvPr>
          <p:cNvCxnSpPr>
            <a:cxnSpLocks/>
            <a:stCxn id="8" idx="2"/>
          </p:cNvCxnSpPr>
          <p:nvPr/>
        </p:nvCxnSpPr>
        <p:spPr>
          <a:xfrm>
            <a:off x="6047166" y="2138718"/>
            <a:ext cx="15352" cy="3524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1F538BBB-09DC-4FDA-910E-DFE35556B153}"/>
              </a:ext>
            </a:extLst>
          </p:cNvPr>
          <p:cNvCxnSpPr>
            <a:stCxn id="68" idx="2"/>
            <a:endCxn id="106" idx="1"/>
          </p:cNvCxnSpPr>
          <p:nvPr/>
        </p:nvCxnSpPr>
        <p:spPr>
          <a:xfrm rot="16200000" flipH="1">
            <a:off x="7263276" y="5618364"/>
            <a:ext cx="101886" cy="81868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17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4796B2-910E-4316-8E01-8ADCF876E34B}" type="slidenum">
              <a:rPr lang="en-US" altLang="en-US" smtClean="0"/>
              <a:pPr>
                <a:defRPr/>
              </a:pPr>
              <a:t>7</a:t>
            </a:fld>
            <a:endParaRPr lang="en-US" altLang="en-US" dirty="0"/>
          </a:p>
        </p:txBody>
      </p:sp>
      <p:sp>
        <p:nvSpPr>
          <p:cNvPr id="3" name="Text Box 2"/>
          <p:cNvSpPr txBox="1">
            <a:spLocks noChangeArrowheads="1"/>
          </p:cNvSpPr>
          <p:nvPr/>
        </p:nvSpPr>
        <p:spPr bwMode="auto">
          <a:xfrm>
            <a:off x="160337" y="667932"/>
            <a:ext cx="76120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Request for Amendment </a:t>
            </a:r>
            <a:r>
              <a:rPr kumimoji="0" lang="en-US" altLang="en-US" sz="1600" b="1" i="0" u="sng" strike="noStrike" kern="1200" cap="none" spc="0" normalizeH="0" baseline="0" noProof="0" dirty="0">
                <a:ln>
                  <a:noFill/>
                </a:ln>
                <a:solidFill>
                  <a:srgbClr val="2683C6"/>
                </a:solidFill>
                <a:effectLst/>
                <a:uLnTx/>
                <a:uFillTx/>
                <a:latin typeface="Arial" panose="020B0604020202020204" pitchFamily="34" charset="0"/>
                <a:ea typeface="+mn-ea"/>
                <a:cs typeface="+mn-cs"/>
              </a:rPr>
              <a:t>(WAC 463-66)</a:t>
            </a:r>
            <a:endParaRPr lang="en-US" altLang="en-US" sz="2800" u="sng" dirty="0">
              <a:solidFill>
                <a:schemeClr val="accent2"/>
              </a:solidFill>
              <a:latin typeface="Arial" panose="020B0604020202020204" pitchFamily="34" charset="0"/>
            </a:endParaRPr>
          </a:p>
        </p:txBody>
      </p:sp>
      <p:sp>
        <p:nvSpPr>
          <p:cNvPr id="5" name="Rectangle 5"/>
          <p:cNvSpPr txBox="1">
            <a:spLocks noChangeArrowheads="1"/>
          </p:cNvSpPr>
          <p:nvPr/>
        </p:nvSpPr>
        <p:spPr>
          <a:xfrm>
            <a:off x="533400" y="1371600"/>
            <a:ext cx="8610600" cy="464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spcAft>
                <a:spcPct val="50000"/>
              </a:spcAft>
              <a:buFont typeface="Arial" panose="020B0604020202020204" pitchFamily="34" charset="0"/>
              <a:buChar char="•"/>
            </a:pPr>
            <a:r>
              <a:rPr lang="en-US" altLang="en-US" sz="2400" b="0" dirty="0">
                <a:latin typeface="Arial" panose="020B0604020202020204" pitchFamily="34" charset="0"/>
              </a:rPr>
              <a:t> A request for amendment of a Site Certification Agreement (SCA) must be made in writing by the certificate holder.</a:t>
            </a:r>
          </a:p>
          <a:p>
            <a:pPr fontAlgn="auto">
              <a:spcAft>
                <a:spcPct val="50000"/>
              </a:spcAft>
              <a:buFont typeface="Arial" panose="020B0604020202020204" pitchFamily="34" charset="0"/>
              <a:buChar char="•"/>
            </a:pPr>
            <a:r>
              <a:rPr lang="en-US" altLang="en-US" sz="2400" b="0" dirty="0">
                <a:latin typeface="Arial" panose="020B0604020202020204" pitchFamily="34" charset="0"/>
              </a:rPr>
              <a:t> In reviewing a proposed amendment, the Council must consider:</a:t>
            </a:r>
          </a:p>
          <a:p>
            <a:pPr marL="658368" lvl="1" indent="-457200" fontAlgn="auto">
              <a:spcAft>
                <a:spcPct val="50000"/>
              </a:spcAft>
              <a:buAutoNum type="arabicParenR"/>
            </a:pPr>
            <a:r>
              <a:rPr lang="en-US" altLang="en-US" sz="2000" b="0" dirty="0">
                <a:latin typeface="Arial" panose="020B0604020202020204" pitchFamily="34" charset="0"/>
              </a:rPr>
              <a:t>The intent of the original SCA;</a:t>
            </a:r>
          </a:p>
          <a:p>
            <a:pPr marL="658368" lvl="1" indent="-457200" fontAlgn="auto">
              <a:spcAft>
                <a:spcPct val="50000"/>
              </a:spcAft>
              <a:buAutoNum type="arabicParenR"/>
            </a:pPr>
            <a:r>
              <a:rPr lang="en-US" altLang="en-US" sz="2000" b="0" dirty="0">
                <a:latin typeface="Arial" panose="020B0604020202020204" pitchFamily="34" charset="0"/>
              </a:rPr>
              <a:t>Applicable laws and rules;</a:t>
            </a:r>
          </a:p>
          <a:p>
            <a:pPr marL="658368" lvl="1" indent="-457200" fontAlgn="auto">
              <a:spcAft>
                <a:spcPct val="50000"/>
              </a:spcAft>
              <a:buAutoNum type="arabicParenR"/>
            </a:pPr>
            <a:r>
              <a:rPr lang="en-US" altLang="en-US" sz="2000" b="0" dirty="0">
                <a:latin typeface="Arial" panose="020B0604020202020204" pitchFamily="34" charset="0"/>
              </a:rPr>
              <a:t>Public health, safety, and welfare; and</a:t>
            </a:r>
          </a:p>
          <a:p>
            <a:pPr marL="658368" lvl="1" indent="-457200" fontAlgn="auto">
              <a:spcAft>
                <a:spcPct val="50000"/>
              </a:spcAft>
              <a:buAutoNum type="arabicParenR"/>
            </a:pPr>
            <a:r>
              <a:rPr lang="en-US" altLang="en-US" sz="2000" b="0" dirty="0">
                <a:latin typeface="Arial" panose="020B0604020202020204" pitchFamily="34" charset="0"/>
              </a:rPr>
              <a:t>The provisions of WAC chapter 463-72 (site restoration and preservation)</a:t>
            </a:r>
          </a:p>
          <a:p>
            <a:pPr marL="0" indent="0" fontAlgn="auto">
              <a:spcAft>
                <a:spcPct val="50000"/>
              </a:spcAft>
              <a:buNone/>
            </a:pPr>
            <a:endParaRPr lang="en-US" altLang="en-US" sz="2400" b="0" dirty="0">
              <a:latin typeface="Arial" panose="020B0604020202020204" pitchFamily="34" charset="0"/>
            </a:endParaRPr>
          </a:p>
        </p:txBody>
      </p:sp>
      <p:sp>
        <p:nvSpPr>
          <p:cNvPr id="6" name="Text Box 3"/>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pic>
        <p:nvPicPr>
          <p:cNvPr id="7" name="Picture 10" descr="WA_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Tree>
    <p:extLst>
      <p:ext uri="{BB962C8B-B14F-4D97-AF65-F5344CB8AC3E}">
        <p14:creationId xmlns:p14="http://schemas.microsoft.com/office/powerpoint/2010/main" val="39909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4796B2-910E-4316-8E01-8ADCF876E34B}" type="slidenum">
              <a:rPr lang="en-US" altLang="en-US" smtClean="0"/>
              <a:pPr>
                <a:defRPr/>
              </a:pPr>
              <a:t>8</a:t>
            </a:fld>
            <a:endParaRPr lang="en-US" altLang="en-US" dirty="0"/>
          </a:p>
        </p:txBody>
      </p:sp>
      <p:sp>
        <p:nvSpPr>
          <p:cNvPr id="3" name="Text Box 2"/>
          <p:cNvSpPr txBox="1">
            <a:spLocks noChangeArrowheads="1"/>
          </p:cNvSpPr>
          <p:nvPr/>
        </p:nvSpPr>
        <p:spPr bwMode="auto">
          <a:xfrm>
            <a:off x="160337" y="667932"/>
            <a:ext cx="79930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Approval Actions </a:t>
            </a:r>
            <a:r>
              <a:rPr kumimoji="0" lang="en-US" altLang="en-US" sz="1600" b="1" i="0" u="sng" strike="noStrike" kern="1200" cap="none" spc="0" normalizeH="0" baseline="0" noProof="0" dirty="0">
                <a:ln>
                  <a:noFill/>
                </a:ln>
                <a:solidFill>
                  <a:srgbClr val="2683C6"/>
                </a:solidFill>
                <a:effectLst/>
                <a:uLnTx/>
                <a:uFillTx/>
                <a:latin typeface="Arial" panose="020B0604020202020204" pitchFamily="34" charset="0"/>
                <a:ea typeface="+mn-ea"/>
                <a:cs typeface="+mn-cs"/>
              </a:rPr>
              <a:t>(WAC 463-66-070; WAC 463-66-080)</a:t>
            </a:r>
            <a:endParaRPr lang="en-US" altLang="en-US" sz="2800" u="sng" dirty="0">
              <a:solidFill>
                <a:schemeClr val="accent2"/>
              </a:solidFill>
              <a:latin typeface="Arial" panose="020B0604020202020204" pitchFamily="34" charset="0"/>
            </a:endParaRPr>
          </a:p>
        </p:txBody>
      </p:sp>
      <p:sp>
        <p:nvSpPr>
          <p:cNvPr id="4" name="Text Box 3"/>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sp>
        <p:nvSpPr>
          <p:cNvPr id="5" name="Rectangle 5"/>
          <p:cNvSpPr txBox="1">
            <a:spLocks noChangeArrowheads="1"/>
          </p:cNvSpPr>
          <p:nvPr/>
        </p:nvSpPr>
        <p:spPr>
          <a:xfrm>
            <a:off x="533400" y="1371600"/>
            <a:ext cx="8610600" cy="464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spcAft>
                <a:spcPct val="50000"/>
              </a:spcAft>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The Council may take final action on an amendment request which</a:t>
            </a:r>
          </a:p>
          <a:p>
            <a:pPr lvl="1" fontAlgn="auto">
              <a:spcAft>
                <a:spcPct val="50000"/>
              </a:spcAft>
              <a:buFont typeface="Arial" panose="020B0604020202020204" pitchFamily="34" charset="0"/>
              <a:buChar char="•"/>
            </a:pPr>
            <a:r>
              <a:rPr lang="en-US" altLang="en-US" sz="2200" b="0" dirty="0">
                <a:latin typeface="Arial" panose="020B0604020202020204" pitchFamily="34" charset="0"/>
                <a:cs typeface="Arial" panose="020B0604020202020204" pitchFamily="34" charset="0"/>
              </a:rPr>
              <a:t>does not substantially alter the substance of any provisions of the SCA; or </a:t>
            </a:r>
          </a:p>
          <a:p>
            <a:pPr lvl="1" fontAlgn="auto">
              <a:spcAft>
                <a:spcPct val="50000"/>
              </a:spcAft>
              <a:buFont typeface="Arial" panose="020B0604020202020204" pitchFamily="34" charset="0"/>
              <a:buChar char="•"/>
            </a:pPr>
            <a:r>
              <a:rPr lang="en-US" altLang="en-US" sz="2200" b="0" dirty="0">
                <a:latin typeface="Arial" panose="020B0604020202020204" pitchFamily="34" charset="0"/>
                <a:cs typeface="Arial" panose="020B0604020202020204" pitchFamily="34" charset="0"/>
              </a:rPr>
              <a:t>which is determined not to have a significant detrimental effect upon the environment</a:t>
            </a:r>
          </a:p>
          <a:p>
            <a:pPr fontAlgn="auto">
              <a:spcAft>
                <a:spcPct val="50000"/>
              </a:spcAft>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The Council may make a recommendation to the governor on an amendment which</a:t>
            </a:r>
          </a:p>
          <a:p>
            <a:pPr lvl="1" fontAlgn="auto">
              <a:spcAft>
                <a:spcPct val="50000"/>
              </a:spcAft>
              <a:buFont typeface="Arial" panose="020B0604020202020204" pitchFamily="34" charset="0"/>
              <a:buChar char="•"/>
            </a:pPr>
            <a:r>
              <a:rPr lang="en-US" altLang="en-US" sz="2200" b="0" dirty="0">
                <a:latin typeface="Arial" panose="020B0604020202020204" pitchFamily="34" charset="0"/>
                <a:cs typeface="Arial" panose="020B0604020202020204" pitchFamily="34" charset="0"/>
              </a:rPr>
              <a:t>substantially alters the substance of any provision of the SCA; or</a:t>
            </a:r>
          </a:p>
          <a:p>
            <a:pPr lvl="1" fontAlgn="auto">
              <a:spcAft>
                <a:spcPct val="50000"/>
              </a:spcAft>
              <a:buFont typeface="Arial" panose="020B0604020202020204" pitchFamily="34" charset="0"/>
              <a:buChar char="•"/>
            </a:pPr>
            <a:r>
              <a:rPr lang="en-US" altLang="en-US" sz="2200" b="0" dirty="0">
                <a:latin typeface="Arial" panose="020B0604020202020204" pitchFamily="34" charset="0"/>
                <a:cs typeface="Arial" panose="020B0604020202020204" pitchFamily="34" charset="0"/>
              </a:rPr>
              <a:t> which is determined to have a significant detrimental effect upon the environment</a:t>
            </a:r>
            <a:endParaRPr lang="en-US" altLang="en-US" sz="2400" b="0" dirty="0">
              <a:latin typeface="Arial" panose="020B0604020202020204" pitchFamily="34" charset="0"/>
            </a:endParaRPr>
          </a:p>
        </p:txBody>
      </p:sp>
      <p:pic>
        <p:nvPicPr>
          <p:cNvPr id="7" name="Picture 10" descr="WA_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Tree>
    <p:extLst>
      <p:ext uri="{BB962C8B-B14F-4D97-AF65-F5344CB8AC3E}">
        <p14:creationId xmlns:p14="http://schemas.microsoft.com/office/powerpoint/2010/main" val="411783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F600B1-89C4-40AD-8C62-362D8745D586}"/>
              </a:ext>
            </a:extLst>
          </p:cNvPr>
          <p:cNvSpPr>
            <a:spLocks noGrp="1"/>
          </p:cNvSpPr>
          <p:nvPr>
            <p:ph type="sldNum" sz="quarter" idx="12"/>
          </p:nvPr>
        </p:nvSpPr>
        <p:spPr/>
        <p:txBody>
          <a:bodyPr/>
          <a:lstStyle/>
          <a:p>
            <a:pPr>
              <a:defRPr/>
            </a:pPr>
            <a:fld id="{EB4796B2-910E-4316-8E01-8ADCF876E34B}" type="slidenum">
              <a:rPr lang="en-US" altLang="en-US" smtClean="0"/>
              <a:pPr>
                <a:defRPr/>
              </a:pPr>
              <a:t>9</a:t>
            </a:fld>
            <a:endParaRPr lang="en-US" altLang="en-US" dirty="0"/>
          </a:p>
        </p:txBody>
      </p:sp>
      <p:sp>
        <p:nvSpPr>
          <p:cNvPr id="3" name="Text Box 3">
            <a:extLst>
              <a:ext uri="{FF2B5EF4-FFF2-40B4-BE49-F238E27FC236}">
                <a16:creationId xmlns:a16="http://schemas.microsoft.com/office/drawing/2014/main" id="{2F8D1852-3B82-47C5-BFA5-FD7BF7C5A98F}"/>
              </a:ext>
            </a:extLst>
          </p:cNvPr>
          <p:cNvSpPr txBox="1">
            <a:spLocks noChangeArrowheads="1"/>
          </p:cNvSpPr>
          <p:nvPr/>
        </p:nvSpPr>
        <p:spPr bwMode="auto">
          <a:xfrm>
            <a:off x="0" y="6302468"/>
            <a:ext cx="1447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i="1" dirty="0">
                <a:solidFill>
                  <a:srgbClr val="F8F8F8"/>
                </a:solidFill>
                <a:latin typeface="Arial" panose="020B0604020202020204" pitchFamily="34" charset="0"/>
              </a:rPr>
              <a:t>EFSEC</a:t>
            </a:r>
          </a:p>
        </p:txBody>
      </p:sp>
      <p:pic>
        <p:nvPicPr>
          <p:cNvPr id="4" name="Picture 10" descr="WA_seal">
            <a:extLst>
              <a:ext uri="{FF2B5EF4-FFF2-40B4-BE49-F238E27FC236}">
                <a16:creationId xmlns:a16="http://schemas.microsoft.com/office/drawing/2014/main" id="{C4673264-BB48-42DD-9D9F-88ADBBB87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12" y="76200"/>
            <a:ext cx="801688" cy="762000"/>
          </a:xfrm>
          <a:prstGeom prst="rect">
            <a:avLst/>
          </a:prstGeom>
          <a:solidFill>
            <a:schemeClr val="bg1">
              <a:alpha val="0"/>
            </a:schemeClr>
          </a:solidFill>
          <a:ln w="9525">
            <a:solidFill>
              <a:schemeClr val="bg1"/>
            </a:solidFill>
            <a:miter lim="800000"/>
            <a:headEnd/>
            <a:tailEnd/>
          </a:ln>
        </p:spPr>
      </p:pic>
      <p:sp>
        <p:nvSpPr>
          <p:cNvPr id="5" name="Text Box 2">
            <a:extLst>
              <a:ext uri="{FF2B5EF4-FFF2-40B4-BE49-F238E27FC236}">
                <a16:creationId xmlns:a16="http://schemas.microsoft.com/office/drawing/2014/main" id="{0B25CBBC-ACE4-4FAB-A0FD-11D8B8867DC5}"/>
              </a:ext>
            </a:extLst>
          </p:cNvPr>
          <p:cNvSpPr txBox="1">
            <a:spLocks noChangeArrowheads="1"/>
          </p:cNvSpPr>
          <p:nvPr/>
        </p:nvSpPr>
        <p:spPr bwMode="auto">
          <a:xfrm>
            <a:off x="160337" y="667932"/>
            <a:ext cx="2506663" cy="56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128588" tIns="65088" rIns="128588" bIns="650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dirty="0">
                <a:solidFill>
                  <a:schemeClr val="accent2"/>
                </a:solidFill>
                <a:latin typeface="Arial" panose="020B0604020202020204" pitchFamily="34" charset="0"/>
              </a:rPr>
              <a:t>Public Input</a:t>
            </a:r>
          </a:p>
        </p:txBody>
      </p:sp>
      <p:sp>
        <p:nvSpPr>
          <p:cNvPr id="6" name="Rectangle 5">
            <a:extLst>
              <a:ext uri="{FF2B5EF4-FFF2-40B4-BE49-F238E27FC236}">
                <a16:creationId xmlns:a16="http://schemas.microsoft.com/office/drawing/2014/main" id="{EE964553-BEDF-4278-872E-BE5A8CDF141D}"/>
              </a:ext>
            </a:extLst>
          </p:cNvPr>
          <p:cNvSpPr txBox="1">
            <a:spLocks noChangeArrowheads="1"/>
          </p:cNvSpPr>
          <p:nvPr/>
        </p:nvSpPr>
        <p:spPr>
          <a:xfrm>
            <a:off x="533400" y="1447800"/>
            <a:ext cx="8305800" cy="46482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spcAft>
                <a:spcPct val="50000"/>
              </a:spcAft>
              <a:buFont typeface="Arial" panose="020B0604020202020204" pitchFamily="34" charset="0"/>
              <a:buChar char="•"/>
            </a:pPr>
            <a:r>
              <a:rPr lang="en-US" altLang="en-US" sz="2400" b="0" dirty="0">
                <a:latin typeface="Arial" panose="020B0604020202020204" pitchFamily="34" charset="0"/>
              </a:rPr>
              <a:t> Verbal comment sign up</a:t>
            </a:r>
          </a:p>
          <a:p>
            <a:pPr marL="475488" lvl="2" indent="0" fontAlgn="auto">
              <a:spcAft>
                <a:spcPct val="50000"/>
              </a:spcAft>
              <a:buNone/>
            </a:pPr>
            <a:r>
              <a:rPr lang="en-US" altLang="en-US" sz="2000" b="0" dirty="0">
                <a:latin typeface="Arial" panose="020B0604020202020204" pitchFamily="34" charset="0"/>
              </a:rPr>
              <a:t>Email </a:t>
            </a:r>
            <a:r>
              <a:rPr lang="en-US" altLang="en-US" sz="2000" b="0" dirty="0">
                <a:latin typeface="Arial" panose="020B0604020202020204" pitchFamily="34" charset="0"/>
                <a:hlinkClick r:id="rId4"/>
              </a:rPr>
              <a:t>efsec@utc.wa.gov</a:t>
            </a:r>
            <a:endParaRPr lang="en-US" altLang="en-US" sz="2000" b="0" dirty="0">
              <a:latin typeface="Arial" panose="020B0604020202020204" pitchFamily="34" charset="0"/>
            </a:endParaRPr>
          </a:p>
          <a:p>
            <a:pPr marL="475488" lvl="2" indent="0" fontAlgn="auto">
              <a:spcAft>
                <a:spcPct val="50000"/>
              </a:spcAft>
              <a:buNone/>
            </a:pPr>
            <a:r>
              <a:rPr lang="en-US" altLang="en-US" sz="2000" b="0" dirty="0">
                <a:latin typeface="Arial" panose="020B0604020202020204" pitchFamily="34" charset="0"/>
              </a:rPr>
              <a:t>Call (360) 664-1345</a:t>
            </a:r>
          </a:p>
          <a:p>
            <a:pPr fontAlgn="auto">
              <a:spcAft>
                <a:spcPct val="50000"/>
              </a:spcAft>
              <a:buFont typeface="Arial" panose="020B0604020202020204" pitchFamily="34" charset="0"/>
              <a:buChar char="•"/>
            </a:pPr>
            <a:r>
              <a:rPr lang="en-US" altLang="en-US" sz="2400" b="0" dirty="0">
                <a:latin typeface="Arial" panose="020B0604020202020204" pitchFamily="34" charset="0"/>
              </a:rPr>
              <a:t> Mail</a:t>
            </a:r>
          </a:p>
          <a:p>
            <a:pPr marL="475488" lvl="2" indent="0" fontAlgn="auto">
              <a:spcAft>
                <a:spcPct val="50000"/>
              </a:spcAft>
              <a:buNone/>
            </a:pPr>
            <a:r>
              <a:rPr lang="en-US" sz="2000" b="0" i="0" dirty="0">
                <a:solidFill>
                  <a:srgbClr val="575757"/>
                </a:solidFill>
                <a:effectLst/>
                <a:latin typeface="Arial" panose="020B0604020202020204" pitchFamily="34" charset="0"/>
                <a:cs typeface="Arial" panose="020B0604020202020204" pitchFamily="34" charset="0"/>
              </a:rPr>
              <a:t>Energy Facility Site Evaluation Council</a:t>
            </a:r>
            <a:br>
              <a:rPr lang="en-US" sz="2000" dirty="0">
                <a:latin typeface="Arial" panose="020B0604020202020204" pitchFamily="34" charset="0"/>
                <a:cs typeface="Arial" panose="020B0604020202020204" pitchFamily="34" charset="0"/>
              </a:rPr>
            </a:br>
            <a:r>
              <a:rPr lang="en-US" sz="2000" b="0" i="0" dirty="0">
                <a:solidFill>
                  <a:srgbClr val="575757"/>
                </a:solidFill>
                <a:effectLst/>
                <a:latin typeface="Arial" panose="020B0604020202020204" pitchFamily="34" charset="0"/>
                <a:cs typeface="Arial" panose="020B0604020202020204" pitchFamily="34" charset="0"/>
              </a:rPr>
              <a:t>621 Woodland Square Loop P.O. Box 43172</a:t>
            </a:r>
            <a:br>
              <a:rPr lang="en-US" sz="2000" dirty="0">
                <a:latin typeface="Arial" panose="020B0604020202020204" pitchFamily="34" charset="0"/>
                <a:cs typeface="Arial" panose="020B0604020202020204" pitchFamily="34" charset="0"/>
              </a:rPr>
            </a:br>
            <a:r>
              <a:rPr lang="en-US" sz="2000" b="0" i="0" dirty="0">
                <a:solidFill>
                  <a:srgbClr val="575757"/>
                </a:solidFill>
                <a:effectLst/>
                <a:latin typeface="Arial" panose="020B0604020202020204" pitchFamily="34" charset="0"/>
                <a:cs typeface="Arial" panose="020B0604020202020204" pitchFamily="34" charset="0"/>
              </a:rPr>
              <a:t>Olympia, WA 98504-3172</a:t>
            </a:r>
            <a:endParaRPr lang="en-US" altLang="en-US" sz="2000" b="0" dirty="0">
              <a:latin typeface="Arial" panose="020B0604020202020204" pitchFamily="34" charset="0"/>
              <a:cs typeface="Arial" panose="020B0604020202020204" pitchFamily="34" charset="0"/>
            </a:endParaRPr>
          </a:p>
          <a:p>
            <a:pPr fontAlgn="auto">
              <a:spcAft>
                <a:spcPct val="50000"/>
              </a:spcAft>
              <a:buFont typeface="Arial" panose="020B0604020202020204" pitchFamily="34" charset="0"/>
              <a:buChar char="•"/>
            </a:pPr>
            <a:r>
              <a:rPr lang="en-US" altLang="en-US" sz="2400" b="0" dirty="0">
                <a:latin typeface="Arial" panose="020B0604020202020204" pitchFamily="34" charset="0"/>
              </a:rPr>
              <a:t> Email</a:t>
            </a:r>
          </a:p>
          <a:p>
            <a:pPr marL="475488" lvl="2" indent="0" fontAlgn="auto">
              <a:spcAft>
                <a:spcPct val="50000"/>
              </a:spcAft>
              <a:buNone/>
            </a:pPr>
            <a:r>
              <a:rPr lang="en-US" altLang="en-US" sz="2000" b="0" dirty="0">
                <a:latin typeface="Arial" panose="020B0604020202020204" pitchFamily="34" charset="0"/>
                <a:hlinkClick r:id="rId4"/>
              </a:rPr>
              <a:t>efsec@utc.wa.gov</a:t>
            </a:r>
            <a:r>
              <a:rPr lang="en-US" altLang="en-US" sz="2000" b="0" dirty="0">
                <a:latin typeface="Arial" panose="020B0604020202020204" pitchFamily="34" charset="0"/>
              </a:rPr>
              <a:t>	</a:t>
            </a:r>
          </a:p>
          <a:p>
            <a:pPr fontAlgn="auto">
              <a:spcAft>
                <a:spcPct val="50000"/>
              </a:spcAft>
              <a:buFont typeface="Arial" panose="020B0604020202020204" pitchFamily="34" charset="0"/>
              <a:buChar char="•"/>
            </a:pPr>
            <a:r>
              <a:rPr lang="en-US" altLang="en-US" sz="2400" b="0" dirty="0">
                <a:latin typeface="Arial" panose="020B0604020202020204" pitchFamily="34" charset="0"/>
              </a:rPr>
              <a:t> Online</a:t>
            </a:r>
          </a:p>
          <a:p>
            <a:pPr marL="475488" lvl="2" indent="0" fontAlgn="auto">
              <a:spcAft>
                <a:spcPct val="50000"/>
              </a:spcAft>
              <a:buNone/>
            </a:pPr>
            <a:r>
              <a:rPr lang="en-US" altLang="en-US" sz="2000" b="0" dirty="0">
                <a:latin typeface="Arial" panose="020B0604020202020204" pitchFamily="34" charset="0"/>
              </a:rPr>
              <a:t>https://comments.efsec.wa.gov</a:t>
            </a:r>
          </a:p>
        </p:txBody>
      </p:sp>
    </p:spTree>
    <p:extLst>
      <p:ext uri="{BB962C8B-B14F-4D97-AF65-F5344CB8AC3E}">
        <p14:creationId xmlns:p14="http://schemas.microsoft.com/office/powerpoint/2010/main" val="212808380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fsecFiledDocument" ma:contentTypeID="0x0101006E56B4D1795A2E4DB2F0B01679ED314A04002E8F73491F71E646AE37C6C280667165" ma:contentTypeVersion="84" ma:contentTypeDescription="EFSEC Filed Document" ma:contentTypeScope="" ma:versionID="5d1de2939e026389ff633161bc850163">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753dd2bd8727e0c617e6bb9df7f681aa" ns1:_="" ns2:_="">
    <xsd:import namespace="http://schemas.microsoft.com/sharepoint/v3"/>
    <xsd:import namespace="dc463f71-b30c-4ab2-9473-d307f9d35888"/>
    <xsd:element name="properties">
      <xsd:complexType>
        <xsd:sequence>
          <xsd:element name="documentManagement">
            <xsd:complexType>
              <xsd:all>
                <xsd:element ref="ns2:EfsecDocumentType"/>
                <xsd:element ref="ns2:EfsecDocumentDate" minOccurs="0"/>
                <xsd:element ref="ns2:DocumentGroup" minOccurs="0"/>
                <xsd:element ref="ns2:AGDocumentName" minOccurs="0"/>
                <xsd:element ref="ns2:IsOfficialRecord" minOccurs="0"/>
                <xsd:element ref="ns2:Visibility" minOccurs="0"/>
                <xsd:element ref="ns2:IsVisibleToEfsecCouncil" minOccurs="0"/>
                <xsd:element ref="ns2:DateCopiedToEfsecCouncilLibrary" minOccurs="0"/>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IsDocumentOrder" minOccurs="0"/>
                <xsd:element ref="ns2:CaseCompanyNames" minOccurs="0"/>
                <xsd:element ref="ns2:OpenedDate" minOccurs="0"/>
                <xsd:element ref="ns2:Prefix" minOccurs="0"/>
                <xsd:element ref="ns2:IsEFSEC" minOccurs="0"/>
                <xsd:element ref="ns1:Nickname" minOccurs="0"/>
                <xsd:element ref="ns2:TaxCatchAllLabel" minOccurs="0"/>
                <xsd:element ref="ns2:TaxCatchAll" minOccurs="0"/>
                <xsd:element ref="ns2:Process"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23" nillable="true" ma:displayName="Nickname" ma:internalName="Nickname">
      <xsd:simpleType>
        <xsd:restriction base="dms:Text"/>
      </xsd:simpleType>
    </xsd:element>
    <xsd:element name="DocumentSetDescription" ma:index="34"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EfsecDocumentType" ma:index="2" ma:displayName="EFSEC Document Type" ma:default="Documents" ma:description="Type for individual document" ma:format="Dropdown" ma:internalName="EfsecDocumentType">
      <xsd:simpleType>
        <xsd:restriction base="dms:Choice">
          <xsd:enumeration value="Addendum"/>
          <xsd:enumeration value="Affidavit"/>
          <xsd:enumeration value="Agency Comment"/>
          <xsd:enumeration value="Agenda"/>
          <xsd:enumeration value="Agreement"/>
          <xsd:enumeration value="Amendment"/>
          <xsd:enumeration value="Application"/>
          <xsd:enumeration value="Brief"/>
          <xsd:enumeration value="Budget"/>
          <xsd:enumeration value="Comment"/>
          <xsd:enumeration value="Contact Lists"/>
          <xsd:enumeration value="Contracts"/>
          <xsd:enumeration value="Council Member Communications"/>
          <xsd:enumeration value="Deliberations"/>
          <xsd:enumeration value="Dispositive Motions"/>
          <xsd:enumeration value="Documents"/>
          <xsd:enumeration value="Draft EIS"/>
          <xsd:enumeration value="Email"/>
          <xsd:enumeration value="Exhibit"/>
          <xsd:enumeration value="Final EIS"/>
          <xsd:enumeration value="Inspections"/>
          <xsd:enumeration value="Invoices"/>
          <xsd:enumeration value="Legal Ad"/>
          <xsd:enumeration value="Letter"/>
          <xsd:enumeration value="Map"/>
          <xsd:enumeration value="Meeting Transcripts"/>
          <xsd:enumeration value="Memorandum"/>
          <xsd:enumeration value="Migrated Document"/>
          <xsd:enumeration value="Motion"/>
          <xsd:enumeration value="Note to File"/>
          <xsd:enumeration value="Notice"/>
          <xsd:enumeration value="NPDES (Nat'l Pollution Discharge Elim Sys Permit)"/>
          <xsd:enumeration value="Objection"/>
          <xsd:enumeration value="Order"/>
          <xsd:enumeration value="Permit"/>
          <xsd:enumeration value="Petition"/>
          <xsd:enumeration value="Plan"/>
          <xsd:enumeration value="Presentation"/>
          <xsd:enumeration value="Proof of Service"/>
          <xsd:enumeration value="Public Comment"/>
          <xsd:enumeration value="Replacement Page"/>
          <xsd:enumeration value="Reply"/>
          <xsd:enumeration value="Report"/>
          <xsd:enumeration value="Response"/>
          <xsd:enumeration value="Resolutions"/>
          <xsd:enumeration value="SCA (Site Certification Agreement)"/>
          <xsd:enumeration value="Schedule"/>
          <xsd:enumeration value="Stipulation"/>
          <xsd:enumeration value="Testimony"/>
          <xsd:enumeration value="Transcript"/>
          <xsd:enumeration value="Witness List"/>
          <xsd:enumeration value="Workpapers"/>
        </xsd:restriction>
      </xsd:simpleType>
    </xsd:element>
    <xsd:element name="EfsecDocumentDate" ma:index="3" nillable="true" ma:displayName="EFSEC Document Date" ma:format="DateOnly" ma:internalName="EfsecDocumentDate">
      <xsd:simpleType>
        <xsd:restriction base="dms:DateTime"/>
      </xsd:simpleType>
    </xsd:element>
    <xsd:element name="DocumentGroup" ma:index="4" nillable="true" ma:displayName="Document Group" ma:internalName="DocumentGroup" ma:readOnly="false">
      <xsd:complexType>
        <xsd:complexContent>
          <xsd:extension base="dms:MultiChoice">
            <xsd:sequence>
              <xsd:element name="Value" maxOccurs="unbounded" minOccurs="0" nillable="true">
                <xsd:simpleType>
                  <xsd:restriction base="dms:Choice">
                    <xsd:enumeration value="Kittitas County"/>
                    <xsd:enumeration value="Other Comments"/>
                    <xsd:enumeration value="Department of Commerce Land Use"/>
                    <xsd:enumeration value="MDNS"/>
                    <xsd:enumeration value="Agency Comment"/>
                    <xsd:enumeration value="Governor's Decision"/>
                    <xsd:enumeration value="Recommendation to Governor"/>
                    <xsd:enumeration value="Returned Mail"/>
                    <xsd:enumeration value="Orders"/>
                    <xsd:enumeration value="Land Use"/>
                    <xsd:enumeration value="Permits"/>
                    <xsd:enumeration value="Site Tour"/>
                    <xsd:enumeration value="Informational Meeting"/>
                    <xsd:enumeration value="ASC Extension Request"/>
                    <xsd:enumeration value="Transcripts"/>
                    <xsd:enumeration value="Data Request 1"/>
                    <xsd:enumeration value="Correspondence"/>
                    <xsd:enumeration value="Cultural Resources Report"/>
                    <xsd:enumeration value="Proof of Service"/>
                    <xsd:enumeration value="Appointment letter"/>
                    <xsd:enumeration value="Expedited Processing"/>
                    <xsd:enumeration value="Council Minutes"/>
                    <xsd:enumeration value="Council Agendas"/>
                    <xsd:enumeration value="Agendas"/>
                    <xsd:enumeration value="Meeting notice"/>
                    <xsd:enumeration value="Legal Ad"/>
                    <xsd:enumeration value="Original Application"/>
                    <xsd:enumeration value="Updated Application - January 2018"/>
                    <xsd:enumeration value="SCA"/>
                    <xsd:enumeration value="Draft SCA"/>
                    <xsd:enumeration value="Proposed Draft SCA"/>
                    <xsd:enumeration value="Land Use Legal Memorandum"/>
                    <xsd:enumeration value="Land Use Supplemental Legal Memorandum"/>
                    <xsd:enumeration value="Notice"/>
                    <xsd:enumeration value="Public Comments"/>
                    <xsd:enumeration value="JARPA"/>
                    <xsd:enumeration value="Wetlands Report"/>
                    <xsd:enumeration value="SEPA"/>
                    <xsd:enumeration value="Orders - Columbia Solar"/>
                    <xsd:enumeration value="Resolutions - Columbia Solar"/>
                    <xsd:enumeration value="Stormwater Permit Legal Ads"/>
                    <xsd:enumeration value="Initial Site Restoration Plan"/>
                    <xsd:enumeration value="Request for Amendment and Transfer of SCA"/>
                    <xsd:enumeration value="SCA transfer special meeting documents"/>
                  </xsd:restriction>
                </xsd:simpleType>
              </xsd:element>
            </xsd:sequence>
          </xsd:extension>
        </xsd:complexContent>
      </xsd:complexType>
    </xsd:element>
    <xsd:element name="AGDocumentName" ma:index="5" nillable="true" ma:displayName="AG Document  Path" ma:internalName="AGDocumentName" ma:readOnly="false">
      <xsd:simpleType>
        <xsd:restriction base="dms:Text">
          <xsd:maxLength value="255"/>
        </xsd:restriction>
      </xsd:simpleType>
    </xsd:element>
    <xsd:element name="IsOfficialRecord" ma:index="6" nillable="true" ma:displayName="IsOfficialRecord" ma:default="0" ma:internalName="IsOfficialRecord">
      <xsd:simpleType>
        <xsd:restriction base="dms:Boolean"/>
      </xsd:simpleType>
    </xsd:element>
    <xsd:element name="Visibility" ma:index="7" nillable="true" ma:displayName="Visibility" ma:default="Full Visibility" ma:format="Dropdown" ma:internalName="Visibility">
      <xsd:simpleType>
        <xsd:restriction base="dms:Choice">
          <xsd:enumeration value="Full Visibility"/>
          <xsd:enumeration value="Internal Only"/>
        </xsd:restriction>
      </xsd:simpleType>
    </xsd:element>
    <xsd:element name="IsVisibleToEfsecCouncil" ma:index="8" nillable="true" ma:displayName="IsVisibleToEfsecCouncil" ma:default="0" ma:internalName="IsVisibleToEfsecCouncil">
      <xsd:simpleType>
        <xsd:restriction base="dms:Boolean"/>
      </xsd:simpleType>
    </xsd:element>
    <xsd:element name="DateCopiedToEfsecCouncilLibrary" ma:index="9" nillable="true" ma:displayName="DateCopiedToEfsecCouncilLibrary" ma:format="DateOnly" ma:internalName="DateCopiedToEfsecCouncilLibrary">
      <xsd:simpleType>
        <xsd:restriction base="dms:DateTime"/>
      </xsd:simpleType>
    </xsd:element>
    <xsd:element name="IsConfidential" ma:index="10" nillable="true" ma:displayName="Is Confidential" ma:default="0" ma:internalName="IsConfidential" ma:readOnly="false">
      <xsd:simpleType>
        <xsd:restriction base="dms:Boolean"/>
      </xsd:simpleType>
    </xsd:element>
    <xsd:element name="IsHighlyConfidential" ma:index="11" nillable="true" ma:displayName="Is Highly Confidential" ma:default="0" ma:internalName="IsHighlyConfidential" ma:readOnly="false">
      <xsd:simpleType>
        <xsd:restriction base="dms:Boolean"/>
      </xsd:simpleType>
    </xsd:element>
    <xsd:element name="Date1" ma:index="12" nillable="true" ma:displayName="Date" ma:default="[today]" ma:description="Date the document set was requested" ma:format="DateOnly" ma:internalName="Date1" ma:readOnly="false">
      <xsd:simpleType>
        <xsd:restriction base="dms:DateTime"/>
      </xsd:simpleType>
    </xsd:element>
    <xsd:element name="DocketNumber" ma:index="13" nillable="true" ma:displayName="Docket Number" ma:internalName="DocketNumber" ma:readOnly="false">
      <xsd:simpleType>
        <xsd:restriction base="dms:Text">
          <xsd:maxLength value="255"/>
        </xsd:restriction>
      </xsd:simpleType>
    </xsd:element>
    <xsd:element name="DocumentSetType" ma:index="14" nillable="true" ma:displayName="Document Set Type" ma:internalName="DocumentSetType" ma:readOnly="false">
      <xsd:simpleType>
        <xsd:restriction base="dms:Text">
          <xsd:maxLength value="255"/>
        </xsd:restriction>
      </xsd:simpleType>
    </xsd:element>
    <xsd:element name="IndustryCode" ma:index="15" nillable="true" ma:displayName="Industry Code" ma:internalName="IndustryCode" ma:readOnly="false">
      <xsd:simpleType>
        <xsd:restriction base="dms:Text">
          <xsd:maxLength value="255"/>
        </xsd:restriction>
      </xsd:simpleType>
    </xsd:element>
    <xsd:element name="CaseType" ma:index="16" nillable="true" ma:displayName="CaseType" ma:internalName="CaseType" ma:readOnly="false">
      <xsd:simpleType>
        <xsd:restriction base="dms:Text">
          <xsd:maxLength value="255"/>
        </xsd:restriction>
      </xsd:simpleType>
    </xsd:element>
    <xsd:element name="CaseStatus" ma:index="17" nillable="true" ma:displayName="CaseStatus" ma:internalName="CaseStatus" ma:readOnly="false">
      <xsd:simpleType>
        <xsd:restriction base="dms:Text">
          <xsd:maxLength value="255"/>
        </xsd:restriction>
      </xsd:simpleType>
    </xsd:element>
    <xsd:element name="IsDocumentOrder" ma:index="18" nillable="true" ma:displayName="IsDocumentOrder" ma:default="0" ma:internalName="IsDocumentOrder" ma:readOnly="false">
      <xsd:simpleType>
        <xsd:restriction base="dms:Boolean"/>
      </xsd:simpleType>
    </xsd:element>
    <xsd:element name="CaseCompanyNames" ma:index="19" nillable="true" ma:displayName="Company Names" ma:description="Company names delimited by ;" ma:internalName="CaseCompanyNames" ma:readOnly="false">
      <xsd:simpleType>
        <xsd:restriction base="dms:Note">
          <xsd:maxLength value="255"/>
        </xsd:restriction>
      </xsd:simpleType>
    </xsd:element>
    <xsd:element name="OpenedDate" ma:index="20" nillable="true" ma:displayName="OpenedDate" ma:format="DateOnly" ma:internalName="OpenedDate">
      <xsd:simpleType>
        <xsd:restriction base="dms:DateTime"/>
      </xsd:simpleType>
    </xsd:element>
    <xsd:element name="Prefix" ma:index="21" nillable="true" ma:displayName="Prefix" ma:description="Docket number prefix" ma:internalName="Prefix">
      <xsd:simpleType>
        <xsd:restriction base="dms:Text">
          <xsd:maxLength value="255"/>
        </xsd:restriction>
      </xsd:simpleType>
    </xsd:element>
    <xsd:element name="IsEFSEC" ma:index="22" nillable="true" ma:displayName="IsEFSEC" ma:default="0" ma:internalName="IsEFSEC">
      <xsd:simpleType>
        <xsd:restriction base="dms:Boolean"/>
      </xsd:simpleType>
    </xsd:element>
    <xsd:element name="TaxCatchAllLabel" ma:index="29" nillable="true" ma:displayName="Taxonomy Catch All Column1" ma:hidden="true" ma:list="{a1b22721-5fde-4dcc-a4ce-eec07013c08e}" ma:internalName="TaxCatchAllLabel" ma:readOnly="false" ma:showField="CatchAllDataLabel" ma:web="b77bf143-e7b4-4a14-a985-bb4bd51dea02">
      <xsd:complexType>
        <xsd:complexContent>
          <xsd:extension base="dms:MultiChoiceLookup">
            <xsd:sequence>
              <xsd:element name="Value" type="dms:Lookup" maxOccurs="unbounded" minOccurs="0" nillable="true"/>
            </xsd:sequence>
          </xsd:extension>
        </xsd:complexContent>
      </xsd:complexType>
    </xsd:element>
    <xsd:element name="TaxCatchAll" ma:index="30" nillable="true" ma:displayName="Taxonomy Catch All Column" ma:hidden="true" ma:list="{a1b22721-5fde-4dcc-a4ce-eec07013c08e}" ma:internalName="TaxCatchAll" ma:readOnly="false" ma:showField="CatchAllData" ma:web="b77bf143-e7b4-4a14-a985-bb4bd51dea02">
      <xsd:complexType>
        <xsd:complexContent>
          <xsd:extension base="dms:MultiChoiceLookup">
            <xsd:sequence>
              <xsd:element name="Value" type="dms:Lookup" maxOccurs="unbounded" minOccurs="0" nillable="true"/>
            </xsd:sequence>
          </xsd:extension>
        </xsd:complexContent>
      </xsd:complexType>
    </xsd:element>
    <xsd:element name="Process" ma:index="33" nillable="true" ma:displayName="Process" ma:description="EFSEC Process" ma:internalName="Proces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af0c028-e016-4365-948e-cc2e26d65303" ContentTypeId="0x0101006E56B4D1795A2E4DB2F0B01679ED314A04"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Label xmlns="dc463f71-b30c-4ab2-9473-d307f9d35888"/>
    <DocumentGroup xmlns="dc463f71-b30c-4ab2-9473-d307f9d35888">
      <Value>SCA transfer special meeting documents</Value>
    </DocumentGroup>
    <Prefix xmlns="dc463f71-b30c-4ab2-9473-d307f9d35888">EF</Prefix>
    <Visibility xmlns="dc463f71-b30c-4ab2-9473-d307f9d35888">Full Visibility</Visibility>
    <DocumentSetType xmlns="dc463f71-b30c-4ab2-9473-d307f9d35888">EFSEC Document</DocumentSetType>
    <EfsecDocumentType xmlns="dc463f71-b30c-4ab2-9473-d307f9d35888">Documents</EfsecDocumentType>
    <IsConfidential xmlns="dc463f71-b30c-4ab2-9473-d307f9d35888">false</IsConfidential>
    <CaseType xmlns="dc463f71-b30c-4ab2-9473-d307f9d35888">Permit</CaseType>
    <DocumentSetDescription xmlns="http://schemas.microsoft.com/sharepoint/v3">August 17, 2021 SCA transfer special meeting documents</DocumentSetDescription>
    <IndustryCode xmlns="dc463f71-b30c-4ab2-9473-d307f9d35888">546</IndustryCode>
    <CaseStatus xmlns="dc463f71-b30c-4ab2-9473-d307f9d35888">Permitted</CaseStatus>
    <OpenedDate xmlns="dc463f71-b30c-4ab2-9473-d307f9d35888">2017-10-16T07:00:00+00:00</OpenedDate>
    <EfsecDocumentDate xmlns="dc463f71-b30c-4ab2-9473-d307f9d35888">2021-08-17T07:00:00+00:00</EfsecDocumentDate>
    <Date1 xmlns="dc463f71-b30c-4ab2-9473-d307f9d35888">2021-08-11T07:00:00+00:00</Date1>
    <IsDocumentOrder xmlns="dc463f71-b30c-4ab2-9473-d307f9d35888">false</IsDocumentOrder>
    <TaxCatchAll xmlns="dc463f71-b30c-4ab2-9473-d307f9d35888"/>
    <AGDocumentName xmlns="dc463f71-b30c-4ab2-9473-d307f9d35888" xsi:nil="true"/>
    <IsHighlyConfidential xmlns="dc463f71-b30c-4ab2-9473-d307f9d35888">false</IsHighlyConfidential>
    <CaseCompanyNames xmlns="dc463f71-b30c-4ab2-9473-d307f9d35888">Tuusso Energy, LLC</CaseCompanyNames>
    <IsOfficialRecord xmlns="dc463f71-b30c-4ab2-9473-d307f9d35888">true</IsOfficialRecord>
    <Nickname xmlns="http://schemas.microsoft.com/sharepoint/v3">Columbia Solar</Nickname>
    <DocketNumber xmlns="dc463f71-b30c-4ab2-9473-d307f9d35888">170823</DocketNumber>
    <IsVisibleToEfsecCouncil xmlns="dc463f71-b30c-4ab2-9473-d307f9d35888">true</IsVisibleToEfsecCouncil>
    <DateCopiedToEfsecCouncilLibrary xmlns="dc463f71-b30c-4ab2-9473-d307f9d35888" xsi:nil="true"/>
    <Process xmlns="dc463f71-b30c-4ab2-9473-d307f9d35888">Compliance</Process>
    <IsEFSEC xmlns="dc463f71-b30c-4ab2-9473-d307f9d35888">true</IsEFSEC>
  </documentManagement>
</p:properties>
</file>

<file path=customXml/itemProps1.xml><?xml version="1.0" encoding="utf-8"?>
<ds:datastoreItem xmlns:ds="http://schemas.openxmlformats.org/officeDocument/2006/customXml" ds:itemID="{85A9FA0F-E40F-4689-9E46-6B001D0F3AF5}"/>
</file>

<file path=customXml/itemProps2.xml><?xml version="1.0" encoding="utf-8"?>
<ds:datastoreItem xmlns:ds="http://schemas.openxmlformats.org/officeDocument/2006/customXml" ds:itemID="{0C13B1BC-0CCA-4628-8D2B-2108F537FA1F}"/>
</file>

<file path=customXml/itemProps3.xml><?xml version="1.0" encoding="utf-8"?>
<ds:datastoreItem xmlns:ds="http://schemas.openxmlformats.org/officeDocument/2006/customXml" ds:itemID="{292C8D60-0E1C-4BB2-BACE-7BE5366B0FBE}"/>
</file>

<file path=customXml/itemProps4.xml><?xml version="1.0" encoding="utf-8"?>
<ds:datastoreItem xmlns:ds="http://schemas.openxmlformats.org/officeDocument/2006/customXml" ds:itemID="{B85B2D84-469A-4AB3-9AE4-38880F28A16B}"/>
</file>

<file path=docProps/app.xml><?xml version="1.0" encoding="utf-8"?>
<Properties xmlns="http://schemas.openxmlformats.org/officeDocument/2006/extended-properties" xmlns:vt="http://schemas.openxmlformats.org/officeDocument/2006/docPropsVTypes">
  <Template>Eclipse</Template>
  <TotalTime>0</TotalTime>
  <Words>1550</Words>
  <Application>Microsoft Office PowerPoint</Application>
  <PresentationFormat>On-screen Show (4:3)</PresentationFormat>
  <Paragraphs>145</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Open Sans</vt:lpstr>
      <vt:lpstr>Times New Roman</vt:lpstr>
      <vt:lpstr>1_Default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EFSEC Presentation</dc:title>
  <dc:creator/>
  <cp:lastModifiedBy/>
  <cp:revision>1</cp:revision>
  <dcterms:created xsi:type="dcterms:W3CDTF">2015-10-23T23:31:27Z</dcterms:created>
  <dcterms:modified xsi:type="dcterms:W3CDTF">2021-08-17T23:11:33Z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0x0101006E56B4D1795A2E4DB2F0B01679ED314A04002E8F73491F71E646AE37C6C280667165</vt:lpwstr>
  </property>
  <property fmtid="{D5CDD505-2E9C-101B-9397-08002B2CF9AE}" pid="3" name="_docset_NoMedatataSyncRequired">
    <vt:lpwstr>False</vt:lpwstr>
  </property>
</Properties>
</file>