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78" r:id="rId4"/>
    <p:sldId id="280" r:id="rId5"/>
    <p:sldId id="27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C6ADAF-6E65-CD07-1909-047A5B92D5CA}" name="Moon, Amy (EFSEC)" initials="MA(" userId="S::amy.moon@efsec.wa.gov::b74b84b9-ef1a-4177-86e8-4bf605f5ba5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184" autoAdjust="0"/>
  </p:normalViewPr>
  <p:slideViewPr>
    <p:cSldViewPr snapToGrid="0">
      <p:cViewPr varScale="1">
        <p:scale>
          <a:sx n="103" d="100"/>
          <a:sy n="103" d="100"/>
        </p:scale>
        <p:origin x="8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803D9-9BE2-4378-8885-D96A06CF200D}"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DD93B-B40C-438D-8669-D9665E6A7110}" type="slidenum">
              <a:rPr lang="en-US" smtClean="0"/>
              <a:t>‹#›</a:t>
            </a:fld>
            <a:endParaRPr lang="en-US"/>
          </a:p>
        </p:txBody>
      </p:sp>
    </p:spTree>
    <p:extLst>
      <p:ext uri="{BB962C8B-B14F-4D97-AF65-F5344CB8AC3E}">
        <p14:creationId xmlns:p14="http://schemas.microsoft.com/office/powerpoint/2010/main" val="33303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4463-4E2A-5019-FCD6-DA3AF9A328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D6FBCF-1721-DA52-5CAA-542EF9A05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C7E557-0D79-397E-2DFC-3207DEC2C042}"/>
              </a:ext>
            </a:extLst>
          </p:cNvPr>
          <p:cNvSpPr>
            <a:spLocks noGrp="1"/>
          </p:cNvSpPr>
          <p:nvPr>
            <p:ph type="dt" sz="half" idx="10"/>
          </p:nvPr>
        </p:nvSpPr>
        <p:spPr/>
        <p:txBody>
          <a:bodyPr/>
          <a:lstStyle/>
          <a:p>
            <a:fld id="{B1BE872F-4DCE-4B1A-8739-A8F67289BE9B}" type="datetime1">
              <a:rPr lang="en-US" smtClean="0"/>
              <a:t>8/4/2025</a:t>
            </a:fld>
            <a:endParaRPr lang="en-US"/>
          </a:p>
        </p:txBody>
      </p:sp>
      <p:sp>
        <p:nvSpPr>
          <p:cNvPr id="5" name="Footer Placeholder 4">
            <a:extLst>
              <a:ext uri="{FF2B5EF4-FFF2-40B4-BE49-F238E27FC236}">
                <a16:creationId xmlns:a16="http://schemas.microsoft.com/office/drawing/2014/main" id="{7E2C4276-F2CD-7FE0-E852-3202B657B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76221-CB70-8E1C-2AC2-1F9ED10CC9D4}"/>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207649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F94F-FC72-7F8A-BABD-3DFE56F156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6E2E3-480A-A501-939C-27E1804C8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91A78-9C45-4152-95F2-148474CF84F1}"/>
              </a:ext>
            </a:extLst>
          </p:cNvPr>
          <p:cNvSpPr>
            <a:spLocks noGrp="1"/>
          </p:cNvSpPr>
          <p:nvPr>
            <p:ph type="dt" sz="half" idx="10"/>
          </p:nvPr>
        </p:nvSpPr>
        <p:spPr/>
        <p:txBody>
          <a:bodyPr/>
          <a:lstStyle/>
          <a:p>
            <a:fld id="{4A5B0485-F736-44C1-9CD3-6ED2A81F349F}" type="datetime1">
              <a:rPr lang="en-US" smtClean="0"/>
              <a:t>8/4/2025</a:t>
            </a:fld>
            <a:endParaRPr lang="en-US"/>
          </a:p>
        </p:txBody>
      </p:sp>
      <p:sp>
        <p:nvSpPr>
          <p:cNvPr id="5" name="Footer Placeholder 4">
            <a:extLst>
              <a:ext uri="{FF2B5EF4-FFF2-40B4-BE49-F238E27FC236}">
                <a16:creationId xmlns:a16="http://schemas.microsoft.com/office/drawing/2014/main" id="{90B1A796-1BF1-C3DB-0282-086E59FB1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C9575-4EB8-10F8-E6A9-838E94BB4D1D}"/>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95162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A665B7-C11C-FFAE-3C8A-AF10451FEF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1BC565-B5C0-B19A-2765-7DD382489B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E36B3-71B5-D771-8DEE-BA51AD769771}"/>
              </a:ext>
            </a:extLst>
          </p:cNvPr>
          <p:cNvSpPr>
            <a:spLocks noGrp="1"/>
          </p:cNvSpPr>
          <p:nvPr>
            <p:ph type="dt" sz="half" idx="10"/>
          </p:nvPr>
        </p:nvSpPr>
        <p:spPr/>
        <p:txBody>
          <a:bodyPr/>
          <a:lstStyle/>
          <a:p>
            <a:fld id="{DA54BED5-2DD4-4905-BF0E-D79C6E263947}" type="datetime1">
              <a:rPr lang="en-US" smtClean="0"/>
              <a:t>8/4/2025</a:t>
            </a:fld>
            <a:endParaRPr lang="en-US"/>
          </a:p>
        </p:txBody>
      </p:sp>
      <p:sp>
        <p:nvSpPr>
          <p:cNvPr id="5" name="Footer Placeholder 4">
            <a:extLst>
              <a:ext uri="{FF2B5EF4-FFF2-40B4-BE49-F238E27FC236}">
                <a16:creationId xmlns:a16="http://schemas.microsoft.com/office/drawing/2014/main" id="{8B7D5943-A229-17D0-E8B1-9F5E5EE0D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650CC-2F8E-F2C5-86CE-A5448F25553B}"/>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411781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7D02-56B9-EFD5-2BD3-71602F502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8B986-B6BE-06C6-A457-BBBBAF022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DB18-EA2A-7C5C-2479-8820D412ECC1}"/>
              </a:ext>
            </a:extLst>
          </p:cNvPr>
          <p:cNvSpPr>
            <a:spLocks noGrp="1"/>
          </p:cNvSpPr>
          <p:nvPr>
            <p:ph type="dt" sz="half" idx="10"/>
          </p:nvPr>
        </p:nvSpPr>
        <p:spPr/>
        <p:txBody>
          <a:bodyPr/>
          <a:lstStyle/>
          <a:p>
            <a:fld id="{1F141750-8D5A-41DF-9817-E1D10B81D037}" type="datetime1">
              <a:rPr lang="en-US" smtClean="0"/>
              <a:t>8/4/2025</a:t>
            </a:fld>
            <a:endParaRPr lang="en-US"/>
          </a:p>
        </p:txBody>
      </p:sp>
      <p:sp>
        <p:nvSpPr>
          <p:cNvPr id="5" name="Footer Placeholder 4">
            <a:extLst>
              <a:ext uri="{FF2B5EF4-FFF2-40B4-BE49-F238E27FC236}">
                <a16:creationId xmlns:a16="http://schemas.microsoft.com/office/drawing/2014/main" id="{898F0DC3-BCCC-48F1-3DD2-EAE68C218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52F86-72AA-203C-87E8-EE5F27EF5A84}"/>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240206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C898-08E7-F7B4-1302-3126639D79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701C42-8E9D-CF5C-4C8B-664D65AA33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4107D-B24D-2E1E-EBC9-CAA698D83438}"/>
              </a:ext>
            </a:extLst>
          </p:cNvPr>
          <p:cNvSpPr>
            <a:spLocks noGrp="1"/>
          </p:cNvSpPr>
          <p:nvPr>
            <p:ph type="dt" sz="half" idx="10"/>
          </p:nvPr>
        </p:nvSpPr>
        <p:spPr/>
        <p:txBody>
          <a:bodyPr/>
          <a:lstStyle/>
          <a:p>
            <a:fld id="{6093770E-64BE-4830-8C83-46A03DFA909B}" type="datetime1">
              <a:rPr lang="en-US" smtClean="0"/>
              <a:t>8/4/2025</a:t>
            </a:fld>
            <a:endParaRPr lang="en-US"/>
          </a:p>
        </p:txBody>
      </p:sp>
      <p:sp>
        <p:nvSpPr>
          <p:cNvPr id="5" name="Footer Placeholder 4">
            <a:extLst>
              <a:ext uri="{FF2B5EF4-FFF2-40B4-BE49-F238E27FC236}">
                <a16:creationId xmlns:a16="http://schemas.microsoft.com/office/drawing/2014/main" id="{8E8371BB-606B-B93F-C051-7B97316FC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71959-D737-A0B0-8C54-E610D6C3D9AA}"/>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181225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223B4-A022-F9C1-30E0-862E6BD90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77261-39E0-CB54-F36B-44C214FC3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22AAF8-1F18-13DA-ACF6-13B3E1B45E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77BDA-4CCC-D4A3-B7DA-551B1D671CBE}"/>
              </a:ext>
            </a:extLst>
          </p:cNvPr>
          <p:cNvSpPr>
            <a:spLocks noGrp="1"/>
          </p:cNvSpPr>
          <p:nvPr>
            <p:ph type="dt" sz="half" idx="10"/>
          </p:nvPr>
        </p:nvSpPr>
        <p:spPr/>
        <p:txBody>
          <a:bodyPr/>
          <a:lstStyle/>
          <a:p>
            <a:fld id="{414FA3B4-4F94-4B85-BDD4-384581F1CB30}" type="datetime1">
              <a:rPr lang="en-US" smtClean="0"/>
              <a:t>8/4/2025</a:t>
            </a:fld>
            <a:endParaRPr lang="en-US"/>
          </a:p>
        </p:txBody>
      </p:sp>
      <p:sp>
        <p:nvSpPr>
          <p:cNvPr id="6" name="Footer Placeholder 5">
            <a:extLst>
              <a:ext uri="{FF2B5EF4-FFF2-40B4-BE49-F238E27FC236}">
                <a16:creationId xmlns:a16="http://schemas.microsoft.com/office/drawing/2014/main" id="{61F6530E-E750-9123-08B7-A93585104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80CCF-1120-645D-5A73-335ABE46649B}"/>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10275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1DAA7-AB55-4A8D-D970-1B7DD424C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B93EB-3639-35AE-6964-943228A720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267744-001C-D43A-799D-16AAF8F30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950F30-8A97-A58A-5E17-25D557AE2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269F23-AEBC-EEAF-EF74-015753740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D11934-F45C-D651-31F3-2EC1039778B3}"/>
              </a:ext>
            </a:extLst>
          </p:cNvPr>
          <p:cNvSpPr>
            <a:spLocks noGrp="1"/>
          </p:cNvSpPr>
          <p:nvPr>
            <p:ph type="dt" sz="half" idx="10"/>
          </p:nvPr>
        </p:nvSpPr>
        <p:spPr/>
        <p:txBody>
          <a:bodyPr/>
          <a:lstStyle/>
          <a:p>
            <a:fld id="{062A4C6A-3EBF-4ACF-AB1F-48D2CD8D988A}" type="datetime1">
              <a:rPr lang="en-US" smtClean="0"/>
              <a:t>8/4/2025</a:t>
            </a:fld>
            <a:endParaRPr lang="en-US"/>
          </a:p>
        </p:txBody>
      </p:sp>
      <p:sp>
        <p:nvSpPr>
          <p:cNvPr id="8" name="Footer Placeholder 7">
            <a:extLst>
              <a:ext uri="{FF2B5EF4-FFF2-40B4-BE49-F238E27FC236}">
                <a16:creationId xmlns:a16="http://schemas.microsoft.com/office/drawing/2014/main" id="{0D64401E-61BA-B3A4-2AB7-651B4A585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FD2C92-2BEE-C449-AA34-336710A32105}"/>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339744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B55A-DFFB-CF56-18FD-AE9B03DDD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8EB7F5-8DE5-CF18-67D8-C2C76ECB7058}"/>
              </a:ext>
            </a:extLst>
          </p:cNvPr>
          <p:cNvSpPr>
            <a:spLocks noGrp="1"/>
          </p:cNvSpPr>
          <p:nvPr>
            <p:ph type="dt" sz="half" idx="10"/>
          </p:nvPr>
        </p:nvSpPr>
        <p:spPr/>
        <p:txBody>
          <a:bodyPr/>
          <a:lstStyle/>
          <a:p>
            <a:fld id="{BB5E8314-CD7B-4256-B9BC-E2D71A10B7D7}" type="datetime1">
              <a:rPr lang="en-US" smtClean="0"/>
              <a:t>8/4/2025</a:t>
            </a:fld>
            <a:endParaRPr lang="en-US"/>
          </a:p>
        </p:txBody>
      </p:sp>
      <p:sp>
        <p:nvSpPr>
          <p:cNvPr id="4" name="Footer Placeholder 3">
            <a:extLst>
              <a:ext uri="{FF2B5EF4-FFF2-40B4-BE49-F238E27FC236}">
                <a16:creationId xmlns:a16="http://schemas.microsoft.com/office/drawing/2014/main" id="{130D78DF-86DF-92E2-2F86-A54EFFB2A6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17C609-C65E-6365-6BBB-853853D92E9E}"/>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363503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4B5B4F-878A-5189-21EA-D768B19FF42A}"/>
              </a:ext>
            </a:extLst>
          </p:cNvPr>
          <p:cNvSpPr>
            <a:spLocks noGrp="1"/>
          </p:cNvSpPr>
          <p:nvPr>
            <p:ph type="dt" sz="half" idx="10"/>
          </p:nvPr>
        </p:nvSpPr>
        <p:spPr/>
        <p:txBody>
          <a:bodyPr/>
          <a:lstStyle/>
          <a:p>
            <a:fld id="{23414960-D203-4D4F-9D00-7D3E4C0E1491}" type="datetime1">
              <a:rPr lang="en-US" smtClean="0"/>
              <a:t>8/4/2025</a:t>
            </a:fld>
            <a:endParaRPr lang="en-US"/>
          </a:p>
        </p:txBody>
      </p:sp>
      <p:sp>
        <p:nvSpPr>
          <p:cNvPr id="3" name="Footer Placeholder 2">
            <a:extLst>
              <a:ext uri="{FF2B5EF4-FFF2-40B4-BE49-F238E27FC236}">
                <a16:creationId xmlns:a16="http://schemas.microsoft.com/office/drawing/2014/main" id="{26D60B3D-406B-2CD5-2978-E7FA3D21F4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EEE52-5F72-9DB6-6B5A-0555E4CF27F0}"/>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229647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B416-750B-3B27-07D4-68C8C64A0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1922B-1FA9-32AD-638A-53E44F8C6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49581D-F53A-B694-D05B-258F41879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92FFC-2A75-03DF-1674-FB34FFA384E7}"/>
              </a:ext>
            </a:extLst>
          </p:cNvPr>
          <p:cNvSpPr>
            <a:spLocks noGrp="1"/>
          </p:cNvSpPr>
          <p:nvPr>
            <p:ph type="dt" sz="half" idx="10"/>
          </p:nvPr>
        </p:nvSpPr>
        <p:spPr/>
        <p:txBody>
          <a:bodyPr/>
          <a:lstStyle/>
          <a:p>
            <a:fld id="{5581E79D-7DE8-42FF-947C-91CF29D37401}" type="datetime1">
              <a:rPr lang="en-US" smtClean="0"/>
              <a:t>8/4/2025</a:t>
            </a:fld>
            <a:endParaRPr lang="en-US"/>
          </a:p>
        </p:txBody>
      </p:sp>
      <p:sp>
        <p:nvSpPr>
          <p:cNvPr id="6" name="Footer Placeholder 5">
            <a:extLst>
              <a:ext uri="{FF2B5EF4-FFF2-40B4-BE49-F238E27FC236}">
                <a16:creationId xmlns:a16="http://schemas.microsoft.com/office/drawing/2014/main" id="{93E2C569-328E-B546-FC66-3235C3A75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E55F50-DF74-C1D7-14EE-3AC86E57A83C}"/>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13954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2BF6-0722-38B6-14C7-AE37C93FF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5CF0C4-FC8E-FE20-3E3D-5AD938078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97C252-81B2-6AA1-6F99-44271F643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CC2DB-5139-1674-0552-A06CFC01950A}"/>
              </a:ext>
            </a:extLst>
          </p:cNvPr>
          <p:cNvSpPr>
            <a:spLocks noGrp="1"/>
          </p:cNvSpPr>
          <p:nvPr>
            <p:ph type="dt" sz="half" idx="10"/>
          </p:nvPr>
        </p:nvSpPr>
        <p:spPr/>
        <p:txBody>
          <a:bodyPr/>
          <a:lstStyle/>
          <a:p>
            <a:fld id="{90E84BAD-82F4-488A-AB43-CAF5290C711A}" type="datetime1">
              <a:rPr lang="en-US" smtClean="0"/>
              <a:t>8/4/2025</a:t>
            </a:fld>
            <a:endParaRPr lang="en-US"/>
          </a:p>
        </p:txBody>
      </p:sp>
      <p:sp>
        <p:nvSpPr>
          <p:cNvPr id="6" name="Footer Placeholder 5">
            <a:extLst>
              <a:ext uri="{FF2B5EF4-FFF2-40B4-BE49-F238E27FC236}">
                <a16:creationId xmlns:a16="http://schemas.microsoft.com/office/drawing/2014/main" id="{53660F32-3B25-7B41-9B2C-F40E3593E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7FB369-FA73-84F9-2BCC-30CD665AFD46}"/>
              </a:ext>
            </a:extLst>
          </p:cNvPr>
          <p:cNvSpPr>
            <a:spLocks noGrp="1"/>
          </p:cNvSpPr>
          <p:nvPr>
            <p:ph type="sldNum" sz="quarter" idx="12"/>
          </p:nvPr>
        </p:nvSpPr>
        <p:spPr/>
        <p:txBody>
          <a:bodyPr/>
          <a:lstStyle/>
          <a:p>
            <a:fld id="{67F396D6-BB32-45E0-8F91-AD0633BA381D}" type="slidenum">
              <a:rPr lang="en-US" smtClean="0"/>
              <a:t>‹#›</a:t>
            </a:fld>
            <a:endParaRPr lang="en-US"/>
          </a:p>
        </p:txBody>
      </p:sp>
    </p:spTree>
    <p:extLst>
      <p:ext uri="{BB962C8B-B14F-4D97-AF65-F5344CB8AC3E}">
        <p14:creationId xmlns:p14="http://schemas.microsoft.com/office/powerpoint/2010/main" val="72058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E1D97-9921-D933-27CE-DA917FD90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E43A22-60B9-3562-B967-61383D598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BBF6D-6A55-9520-FA4F-AE754EEF7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0E5BA-D354-4BCA-9E29-FC2E9BD90433}" type="datetime1">
              <a:rPr lang="en-US" smtClean="0"/>
              <a:t>8/4/2025</a:t>
            </a:fld>
            <a:endParaRPr lang="en-US"/>
          </a:p>
        </p:txBody>
      </p:sp>
      <p:sp>
        <p:nvSpPr>
          <p:cNvPr id="5" name="Footer Placeholder 4">
            <a:extLst>
              <a:ext uri="{FF2B5EF4-FFF2-40B4-BE49-F238E27FC236}">
                <a16:creationId xmlns:a16="http://schemas.microsoft.com/office/drawing/2014/main" id="{FD8DD7C5-349B-39E4-C19F-A25A3C62F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AC3CA8-1AAB-AFAC-B909-A939E9F2C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396D6-BB32-45E0-8F91-AD0633BA381D}" type="slidenum">
              <a:rPr lang="en-US" smtClean="0"/>
              <a:t>‹#›</a:t>
            </a:fld>
            <a:endParaRPr lang="en-US"/>
          </a:p>
        </p:txBody>
      </p:sp>
    </p:spTree>
    <p:extLst>
      <p:ext uri="{BB962C8B-B14F-4D97-AF65-F5344CB8AC3E}">
        <p14:creationId xmlns:p14="http://schemas.microsoft.com/office/powerpoint/2010/main" val="172129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F762-FE9A-09FE-EA82-566E1A3634CC}"/>
              </a:ext>
            </a:extLst>
          </p:cNvPr>
          <p:cNvSpPr>
            <a:spLocks noGrp="1"/>
          </p:cNvSpPr>
          <p:nvPr>
            <p:ph type="ctrTitle"/>
          </p:nvPr>
        </p:nvSpPr>
        <p:spPr>
          <a:xfrm>
            <a:off x="1533411" y="808038"/>
            <a:ext cx="9144000" cy="2387600"/>
          </a:xfrm>
        </p:spPr>
        <p:txBody>
          <a:bodyPr>
            <a:normAutofit fontScale="90000"/>
          </a:bodyPr>
          <a:lstStyle/>
          <a:p>
            <a:r>
              <a:rPr lang="en-US" sz="3600" dirty="0">
                <a:solidFill>
                  <a:srgbClr val="0070C0"/>
                </a:solidFill>
              </a:rPr>
              <a:t>Horse Heaven Wind Farm</a:t>
            </a:r>
            <a:br>
              <a:rPr lang="en-US" sz="4800" dirty="0">
                <a:solidFill>
                  <a:srgbClr val="0070C0"/>
                </a:solidFill>
              </a:rPr>
            </a:br>
            <a:br>
              <a:rPr lang="en-US" sz="4800" dirty="0">
                <a:solidFill>
                  <a:srgbClr val="0070C0"/>
                </a:solidFill>
              </a:rPr>
            </a:br>
            <a:r>
              <a:rPr lang="en-US" sz="4800" dirty="0">
                <a:solidFill>
                  <a:srgbClr val="0070C0"/>
                </a:solidFill>
              </a:rPr>
              <a:t>Draft SCA Changes – Public Comments</a:t>
            </a:r>
          </a:p>
        </p:txBody>
      </p:sp>
      <p:sp>
        <p:nvSpPr>
          <p:cNvPr id="3" name="Subtitle 2">
            <a:extLst>
              <a:ext uri="{FF2B5EF4-FFF2-40B4-BE49-F238E27FC236}">
                <a16:creationId xmlns:a16="http://schemas.microsoft.com/office/drawing/2014/main" id="{B921CE28-9EBC-204D-81C2-37EE512420E0}"/>
              </a:ext>
            </a:extLst>
          </p:cNvPr>
          <p:cNvSpPr>
            <a:spLocks noGrp="1"/>
          </p:cNvSpPr>
          <p:nvPr>
            <p:ph type="subTitle" idx="1"/>
          </p:nvPr>
        </p:nvSpPr>
        <p:spPr>
          <a:xfrm>
            <a:off x="1533411" y="4035105"/>
            <a:ext cx="9144000" cy="1655762"/>
          </a:xfrm>
        </p:spPr>
        <p:txBody>
          <a:bodyPr/>
          <a:lstStyle/>
          <a:p>
            <a:r>
              <a:rPr lang="en-US" dirty="0"/>
              <a:t>Sean Greene, Environmental Planner</a:t>
            </a:r>
          </a:p>
        </p:txBody>
      </p:sp>
      <p:pic>
        <p:nvPicPr>
          <p:cNvPr id="1026" name="Picture 2" descr="Washington State Seal Digital Art by Bigalbaloo Stock - Pixels">
            <a:extLst>
              <a:ext uri="{FF2B5EF4-FFF2-40B4-BE49-F238E27FC236}">
                <a16:creationId xmlns:a16="http://schemas.microsoft.com/office/drawing/2014/main" id="{3A9C8FA1-939C-6435-E6C0-4EE5ABB2D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278" y="0"/>
            <a:ext cx="951722" cy="95172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98CC678-9C9E-B199-0E33-0B647EFB2252}"/>
              </a:ext>
            </a:extLst>
          </p:cNvPr>
          <p:cNvCxnSpPr/>
          <p:nvPr/>
        </p:nvCxnSpPr>
        <p:spPr>
          <a:xfrm>
            <a:off x="1055239" y="4035105"/>
            <a:ext cx="9622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729949-85E9-DD23-A154-2D2394E978B0}"/>
              </a:ext>
            </a:extLst>
          </p:cNvPr>
          <p:cNvSpPr txBox="1"/>
          <p:nvPr/>
        </p:nvSpPr>
        <p:spPr>
          <a:xfrm>
            <a:off x="-1" y="6527897"/>
            <a:ext cx="12210821" cy="369332"/>
          </a:xfrm>
          <a:prstGeom prst="rect">
            <a:avLst/>
          </a:prstGeom>
          <a:solidFill>
            <a:srgbClr val="0070C0"/>
          </a:solidFill>
        </p:spPr>
        <p:txBody>
          <a:bodyPr wrap="square">
            <a:spAutoFit/>
          </a:bodyPr>
          <a:lstStyle/>
          <a:p>
            <a:r>
              <a:rPr kumimoji="0" lang="en-US" altLang="en-US" sz="1800" b="0" i="1" u="none" strike="noStrike" kern="1200" cap="none" spc="0" normalizeH="0" baseline="0" noProof="0" dirty="0">
                <a:ln>
                  <a:noFill/>
                </a:ln>
                <a:solidFill>
                  <a:srgbClr val="F8F8F8"/>
                </a:solidFill>
                <a:effectLst/>
                <a:uLnTx/>
                <a:uFillTx/>
                <a:latin typeface="Arial" panose="020B0604020202020204" pitchFamily="34" charset="0"/>
                <a:ea typeface="+mn-ea"/>
                <a:cs typeface="+mn-cs"/>
              </a:rPr>
              <a:t>EFSEC</a:t>
            </a:r>
            <a:endParaRPr lang="en-US" dirty="0"/>
          </a:p>
        </p:txBody>
      </p:sp>
      <p:cxnSp>
        <p:nvCxnSpPr>
          <p:cNvPr id="12" name="Straight Connector 11">
            <a:extLst>
              <a:ext uri="{FF2B5EF4-FFF2-40B4-BE49-F238E27FC236}">
                <a16:creationId xmlns:a16="http://schemas.microsoft.com/office/drawing/2014/main" id="{AC984C4B-B14E-A943-F5BB-69A3BCC6E7E7}"/>
              </a:ext>
            </a:extLst>
          </p:cNvPr>
          <p:cNvCxnSpPr>
            <a:cxnSpLocks/>
          </p:cNvCxnSpPr>
          <p:nvPr/>
        </p:nvCxnSpPr>
        <p:spPr>
          <a:xfrm>
            <a:off x="-18820" y="6527897"/>
            <a:ext cx="1221082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CFE98AD-C1B1-430B-D2DA-CDB7D11531AE}"/>
              </a:ext>
            </a:extLst>
          </p:cNvPr>
          <p:cNvPicPr>
            <a:picLocks noChangeAspect="1"/>
          </p:cNvPicPr>
          <p:nvPr/>
        </p:nvPicPr>
        <p:blipFill>
          <a:blip r:embed="rId3"/>
          <a:stretch>
            <a:fillRect/>
          </a:stretch>
        </p:blipFill>
        <p:spPr>
          <a:xfrm>
            <a:off x="0" y="4511001"/>
            <a:ext cx="12210822" cy="1985865"/>
          </a:xfrm>
          <a:prstGeom prst="rect">
            <a:avLst/>
          </a:prstGeom>
          <a:noFill/>
          <a:effectLst>
            <a:outerShdw dist="50800" sx="1000" sy="1000" algn="ctr" rotWithShape="0">
              <a:srgbClr val="000000"/>
            </a:outerShdw>
          </a:effectLst>
        </p:spPr>
      </p:pic>
      <p:sp>
        <p:nvSpPr>
          <p:cNvPr id="5" name="Slide Number Placeholder 4">
            <a:extLst>
              <a:ext uri="{FF2B5EF4-FFF2-40B4-BE49-F238E27FC236}">
                <a16:creationId xmlns:a16="http://schemas.microsoft.com/office/drawing/2014/main" id="{58F78109-4FE9-1AC9-E049-79CEBEEE8A2F}"/>
              </a:ext>
            </a:extLst>
          </p:cNvPr>
          <p:cNvSpPr>
            <a:spLocks noGrp="1"/>
          </p:cNvSpPr>
          <p:nvPr>
            <p:ph type="sldNum" sz="quarter" idx="12"/>
          </p:nvPr>
        </p:nvSpPr>
        <p:spPr>
          <a:xfrm>
            <a:off x="9448800" y="6532104"/>
            <a:ext cx="2743200" cy="365125"/>
          </a:xfrm>
        </p:spPr>
        <p:txBody>
          <a:bodyPr/>
          <a:lstStyle/>
          <a:p>
            <a:fld id="{67F396D6-BB32-45E0-8F91-AD0633BA381D}" type="slidenum">
              <a:rPr lang="en-US" smtClean="0">
                <a:solidFill>
                  <a:schemeClr val="bg1"/>
                </a:solidFill>
              </a:rPr>
              <a:t>1</a:t>
            </a:fld>
            <a:endParaRPr lang="en-US" dirty="0">
              <a:solidFill>
                <a:schemeClr val="bg1"/>
              </a:solidFill>
            </a:endParaRPr>
          </a:p>
        </p:txBody>
      </p:sp>
    </p:spTree>
    <p:extLst>
      <p:ext uri="{BB962C8B-B14F-4D97-AF65-F5344CB8AC3E}">
        <p14:creationId xmlns:p14="http://schemas.microsoft.com/office/powerpoint/2010/main" val="92931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State Seal Digital Art by Bigalbaloo Stock - Pixels">
            <a:extLst>
              <a:ext uri="{FF2B5EF4-FFF2-40B4-BE49-F238E27FC236}">
                <a16:creationId xmlns:a16="http://schemas.microsoft.com/office/drawing/2014/main" id="{3A9C8FA1-939C-6435-E6C0-4EE5ABB2D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278" y="0"/>
            <a:ext cx="951722" cy="9517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729949-85E9-DD23-A154-2D2394E978B0}"/>
              </a:ext>
            </a:extLst>
          </p:cNvPr>
          <p:cNvSpPr txBox="1"/>
          <p:nvPr/>
        </p:nvSpPr>
        <p:spPr>
          <a:xfrm>
            <a:off x="-1" y="6527897"/>
            <a:ext cx="12210821" cy="369332"/>
          </a:xfrm>
          <a:prstGeom prst="rect">
            <a:avLst/>
          </a:prstGeom>
          <a:solidFill>
            <a:srgbClr val="0070C0"/>
          </a:solidFill>
        </p:spPr>
        <p:txBody>
          <a:bodyPr wrap="square">
            <a:spAutoFit/>
          </a:bodyPr>
          <a:lstStyle/>
          <a:p>
            <a:r>
              <a:rPr kumimoji="0" lang="en-US" altLang="en-US" sz="1800" b="0" i="1" u="none" strike="noStrike" kern="1200" cap="none" spc="0" normalizeH="0" baseline="0" noProof="0" dirty="0">
                <a:ln>
                  <a:noFill/>
                </a:ln>
                <a:solidFill>
                  <a:srgbClr val="F8F8F8"/>
                </a:solidFill>
                <a:effectLst/>
                <a:uLnTx/>
                <a:uFillTx/>
                <a:latin typeface="Arial" panose="020B0604020202020204" pitchFamily="34" charset="0"/>
                <a:ea typeface="+mn-ea"/>
                <a:cs typeface="+mn-cs"/>
              </a:rPr>
              <a:t>EFSEC</a:t>
            </a:r>
            <a:endParaRPr lang="en-US" dirty="0"/>
          </a:p>
        </p:txBody>
      </p:sp>
      <p:cxnSp>
        <p:nvCxnSpPr>
          <p:cNvPr id="12" name="Straight Connector 11">
            <a:extLst>
              <a:ext uri="{FF2B5EF4-FFF2-40B4-BE49-F238E27FC236}">
                <a16:creationId xmlns:a16="http://schemas.microsoft.com/office/drawing/2014/main" id="{AC984C4B-B14E-A943-F5BB-69A3BCC6E7E7}"/>
              </a:ext>
            </a:extLst>
          </p:cNvPr>
          <p:cNvCxnSpPr>
            <a:cxnSpLocks/>
          </p:cNvCxnSpPr>
          <p:nvPr/>
        </p:nvCxnSpPr>
        <p:spPr>
          <a:xfrm>
            <a:off x="-18821" y="6527897"/>
            <a:ext cx="1221082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29B5781B-5182-39A5-EB6A-AF3E069156F6}"/>
              </a:ext>
            </a:extLst>
          </p:cNvPr>
          <p:cNvSpPr>
            <a:spLocks noGrp="1"/>
          </p:cNvSpPr>
          <p:nvPr>
            <p:ph type="title"/>
          </p:nvPr>
        </p:nvSpPr>
        <p:spPr/>
        <p:txBody>
          <a:bodyPr/>
          <a:lstStyle/>
          <a:p>
            <a:r>
              <a:rPr lang="en-US" dirty="0"/>
              <a:t>Article VI (I): Operation Submittals</a:t>
            </a:r>
            <a:endParaRPr lang="en-US" dirty="0">
              <a:highlight>
                <a:srgbClr val="FFFF00"/>
              </a:highlight>
            </a:endParaRPr>
          </a:p>
        </p:txBody>
      </p:sp>
      <p:graphicFrame>
        <p:nvGraphicFramePr>
          <p:cNvPr id="20" name="Table 19">
            <a:extLst>
              <a:ext uri="{FF2B5EF4-FFF2-40B4-BE49-F238E27FC236}">
                <a16:creationId xmlns:a16="http://schemas.microsoft.com/office/drawing/2014/main" id="{8510BDAF-CC68-C9D8-E9DD-CEC9F7073C98}"/>
              </a:ext>
            </a:extLst>
          </p:cNvPr>
          <p:cNvGraphicFramePr>
            <a:graphicFrameLocks noGrp="1"/>
          </p:cNvGraphicFramePr>
          <p:nvPr>
            <p:extLst>
              <p:ext uri="{D42A27DB-BD31-4B8C-83A1-F6EECF244321}">
                <p14:modId xmlns:p14="http://schemas.microsoft.com/office/powerpoint/2010/main" val="360115399"/>
              </p:ext>
            </p:extLst>
          </p:nvPr>
        </p:nvGraphicFramePr>
        <p:xfrm>
          <a:off x="836612" y="1428705"/>
          <a:ext cx="10515600" cy="4847545"/>
        </p:xfrm>
        <a:graphic>
          <a:graphicData uri="http://schemas.openxmlformats.org/drawingml/2006/table">
            <a:tbl>
              <a:tblPr firstRow="1" bandRow="1">
                <a:tableStyleId>{5C22544A-7EE6-4342-B048-85BDC9FD1C3A}</a:tableStyleId>
              </a:tblPr>
              <a:tblGrid>
                <a:gridCol w="5248134">
                  <a:extLst>
                    <a:ext uri="{9D8B030D-6E8A-4147-A177-3AD203B41FA5}">
                      <a16:colId xmlns:a16="http://schemas.microsoft.com/office/drawing/2014/main" val="54432455"/>
                    </a:ext>
                  </a:extLst>
                </a:gridCol>
                <a:gridCol w="5267466">
                  <a:extLst>
                    <a:ext uri="{9D8B030D-6E8A-4147-A177-3AD203B41FA5}">
                      <a16:colId xmlns:a16="http://schemas.microsoft.com/office/drawing/2014/main" val="4190930304"/>
                    </a:ext>
                  </a:extLst>
                </a:gridCol>
              </a:tblGrid>
              <a:tr h="272196">
                <a:tc>
                  <a:txBody>
                    <a:bodyPr/>
                    <a:lstStyle/>
                    <a:p>
                      <a:r>
                        <a:rPr lang="en-US" dirty="0"/>
                        <a:t>Original</a:t>
                      </a:r>
                    </a:p>
                  </a:txBody>
                  <a:tcPr/>
                </a:tc>
                <a:tc>
                  <a:txBody>
                    <a:bodyPr/>
                    <a:lstStyle/>
                    <a:p>
                      <a:r>
                        <a:rPr lang="en-US" dirty="0"/>
                        <a:t>Changes Based on Council Deliberations</a:t>
                      </a:r>
                    </a:p>
                  </a:txBody>
                  <a:tcPr/>
                </a:tc>
                <a:extLst>
                  <a:ext uri="{0D108BD9-81ED-4DB2-BD59-A6C34878D82A}">
                    <a16:rowId xmlns:a16="http://schemas.microsoft.com/office/drawing/2014/main" val="3929407921"/>
                  </a:ext>
                </a:extLst>
              </a:tr>
              <a:tr h="4481785">
                <a:tc>
                  <a:txBody>
                    <a:bodyPr/>
                    <a:lstStyle/>
                    <a:p>
                      <a:pPr rtl="0" fontAlgn="base"/>
                      <a:r>
                        <a:rPr lang="en-US" sz="1800" b="1" i="0" kern="1200" dirty="0">
                          <a:solidFill>
                            <a:schemeClr val="dk1"/>
                          </a:solidFill>
                          <a:effectLst/>
                          <a:latin typeface="+mn-lt"/>
                          <a:ea typeface="+mn-ea"/>
                          <a:cs typeface="+mn-cs"/>
                        </a:rPr>
                        <a:t>I. Operations Fire Control Plan </a:t>
                      </a:r>
                    </a:p>
                    <a:p>
                      <a:pPr rtl="0" fontAlgn="base"/>
                      <a:r>
                        <a:rPr lang="en-US" sz="1800" b="0" i="0" kern="1200" dirty="0">
                          <a:solidFill>
                            <a:schemeClr val="dk1"/>
                          </a:solidFill>
                          <a:effectLst/>
                          <a:latin typeface="+mn-lt"/>
                          <a:ea typeface="+mn-ea"/>
                          <a:cs typeface="+mn-cs"/>
                        </a:rPr>
                        <a:t>The Certificate Holder shall develop an Operations Fire Control Plan in coordination with state and local agencies to minimize the risk of accidental fire during operation and ensure effective response to any fire that does occur. The Operations Fire Control Plan must consider and address potential wildfire risk minimization and response as well as provide alternatives to aerial firefighting, which will be unavailable within the Lease Boundary due to the hazards that turbines pose to aircraft.  </a:t>
                      </a:r>
                    </a:p>
                  </a:txBody>
                  <a:tcPr/>
                </a:tc>
                <a:tc>
                  <a:txBody>
                    <a:bodyPr/>
                    <a:lstStyle/>
                    <a:p>
                      <a:pPr rtl="0" fontAlgn="base"/>
                      <a:r>
                        <a:rPr lang="en-US" sz="1800" b="1" i="0" kern="1200" dirty="0">
                          <a:solidFill>
                            <a:schemeClr val="dk1"/>
                          </a:solidFill>
                          <a:effectLst/>
                          <a:latin typeface="+mn-lt"/>
                          <a:ea typeface="+mn-ea"/>
                          <a:cs typeface="+mn-cs"/>
                        </a:rPr>
                        <a:t>I. Operations Fire Control Plan </a:t>
                      </a:r>
                    </a:p>
                    <a:p>
                      <a:pPr rtl="0" fontAlgn="base"/>
                      <a:r>
                        <a:rPr lang="en-US" sz="1800" b="0" i="0" kern="1200" dirty="0">
                          <a:solidFill>
                            <a:schemeClr val="dk1"/>
                          </a:solidFill>
                          <a:effectLst/>
                          <a:latin typeface="+mn-lt"/>
                          <a:ea typeface="+mn-ea"/>
                          <a:cs typeface="+mn-cs"/>
                        </a:rPr>
                        <a:t>The Certificate Holder shall develop an Operations Fire Control Plan in coordination with state and local agencies</a:t>
                      </a:r>
                      <a:r>
                        <a:rPr lang="en-US" sz="1800" b="0" i="0" kern="1200" dirty="0">
                          <a:solidFill>
                            <a:srgbClr val="FF0000"/>
                          </a:solidFill>
                          <a:effectLst/>
                          <a:latin typeface="+mn-lt"/>
                          <a:ea typeface="+mn-ea"/>
                          <a:cs typeface="+mn-cs"/>
                        </a:rPr>
                        <a:t>, including Benton County Fire Districts #1 and #5,</a:t>
                      </a:r>
                      <a:r>
                        <a:rPr lang="en-US" sz="1800" kern="1200" baseline="30000" dirty="0">
                          <a:solidFill>
                            <a:srgbClr val="FF0000"/>
                          </a:solidFill>
                          <a:effectLst/>
                          <a:latin typeface="+mn-lt"/>
                          <a:ea typeface="+mn-ea"/>
                          <a:cs typeface="+mn-cs"/>
                        </a:rPr>
                        <a:t>1</a:t>
                      </a:r>
                      <a:r>
                        <a:rPr lang="en-US" sz="1800" b="0" i="0" kern="1200" dirty="0">
                          <a:solidFill>
                            <a:schemeClr val="dk1"/>
                          </a:solidFill>
                          <a:effectLst/>
                          <a:latin typeface="+mn-lt"/>
                          <a:ea typeface="+mn-ea"/>
                          <a:cs typeface="+mn-cs"/>
                        </a:rPr>
                        <a:t> to minimize the risk of accidental fire during operation and ensure effective response to any fire that does occur. The Operations Fire Control Plan must consider and address potential wildfire risk minimization and response as well as provide alternatives to aerial firefighting, which will be unavailable within the Lease Boundary due to the hazards that turbines pose to aircraft.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30000" dirty="0">
                          <a:solidFill>
                            <a:schemeClr val="dk1"/>
                          </a:solidFill>
                          <a:effectLst/>
                          <a:latin typeface="+mn-lt"/>
                          <a:ea typeface="+mn-ea"/>
                          <a:cs typeface="+mn-cs"/>
                        </a:rPr>
                        <a:t>1 </a:t>
                      </a:r>
                      <a:r>
                        <a:rPr lang="en-US" sz="1600" b="0" i="0" u="none" strike="noStrike" kern="1200" baseline="0" dirty="0">
                          <a:solidFill>
                            <a:schemeClr val="dk1"/>
                          </a:solidFill>
                          <a:latin typeface="+mn-lt"/>
                          <a:ea typeface="+mn-ea"/>
                          <a:cs typeface="+mn-cs"/>
                        </a:rPr>
                        <a:t>Clarifies that Benton County Fire Districts will be involved in the drafting of this plan, which is consistent with how the Construction Fire Control Plan is described in the SCA.</a:t>
                      </a:r>
                    </a:p>
                  </a:txBody>
                  <a:tcPr/>
                </a:tc>
                <a:extLst>
                  <a:ext uri="{0D108BD9-81ED-4DB2-BD59-A6C34878D82A}">
                    <a16:rowId xmlns:a16="http://schemas.microsoft.com/office/drawing/2014/main" val="2616917224"/>
                  </a:ext>
                </a:extLst>
              </a:tr>
            </a:tbl>
          </a:graphicData>
        </a:graphic>
      </p:graphicFrame>
      <p:sp>
        <p:nvSpPr>
          <p:cNvPr id="2" name="Slide Number Placeholder 1">
            <a:extLst>
              <a:ext uri="{FF2B5EF4-FFF2-40B4-BE49-F238E27FC236}">
                <a16:creationId xmlns:a16="http://schemas.microsoft.com/office/drawing/2014/main" id="{04783AF6-251D-E484-F636-6C79B58847DA}"/>
              </a:ext>
            </a:extLst>
          </p:cNvPr>
          <p:cNvSpPr>
            <a:spLocks noGrp="1"/>
          </p:cNvSpPr>
          <p:nvPr>
            <p:ph type="sldNum" sz="quarter" idx="12"/>
          </p:nvPr>
        </p:nvSpPr>
        <p:spPr>
          <a:xfrm>
            <a:off x="9448800" y="6532104"/>
            <a:ext cx="2743200" cy="365125"/>
          </a:xfrm>
        </p:spPr>
        <p:txBody>
          <a:bodyPr/>
          <a:lstStyle/>
          <a:p>
            <a:fld id="{67F396D6-BB32-45E0-8F91-AD0633BA381D}"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1355932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State Seal Digital Art by Bigalbaloo Stock - Pixels">
            <a:extLst>
              <a:ext uri="{FF2B5EF4-FFF2-40B4-BE49-F238E27FC236}">
                <a16:creationId xmlns:a16="http://schemas.microsoft.com/office/drawing/2014/main" id="{3A9C8FA1-939C-6435-E6C0-4EE5ABB2D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278" y="0"/>
            <a:ext cx="951722" cy="9517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729949-85E9-DD23-A154-2D2394E978B0}"/>
              </a:ext>
            </a:extLst>
          </p:cNvPr>
          <p:cNvSpPr txBox="1"/>
          <p:nvPr/>
        </p:nvSpPr>
        <p:spPr>
          <a:xfrm>
            <a:off x="-1" y="6527897"/>
            <a:ext cx="12210821" cy="369332"/>
          </a:xfrm>
          <a:prstGeom prst="rect">
            <a:avLst/>
          </a:prstGeom>
          <a:solidFill>
            <a:srgbClr val="0070C0"/>
          </a:solidFill>
        </p:spPr>
        <p:txBody>
          <a:bodyPr wrap="square">
            <a:spAutoFit/>
          </a:bodyPr>
          <a:lstStyle/>
          <a:p>
            <a:r>
              <a:rPr kumimoji="0" lang="en-US" altLang="en-US" sz="1800" b="0" i="1" u="none" strike="noStrike" kern="1200" cap="none" spc="0" normalizeH="0" baseline="0" noProof="0" dirty="0">
                <a:ln>
                  <a:noFill/>
                </a:ln>
                <a:solidFill>
                  <a:srgbClr val="F8F8F8"/>
                </a:solidFill>
                <a:effectLst/>
                <a:uLnTx/>
                <a:uFillTx/>
                <a:latin typeface="Arial" panose="020B0604020202020204" pitchFamily="34" charset="0"/>
                <a:ea typeface="+mn-ea"/>
                <a:cs typeface="+mn-cs"/>
              </a:rPr>
              <a:t>EFSEC</a:t>
            </a:r>
            <a:endParaRPr lang="en-US" dirty="0"/>
          </a:p>
        </p:txBody>
      </p:sp>
      <p:cxnSp>
        <p:nvCxnSpPr>
          <p:cNvPr id="12" name="Straight Connector 11">
            <a:extLst>
              <a:ext uri="{FF2B5EF4-FFF2-40B4-BE49-F238E27FC236}">
                <a16:creationId xmlns:a16="http://schemas.microsoft.com/office/drawing/2014/main" id="{AC984C4B-B14E-A943-F5BB-69A3BCC6E7E7}"/>
              </a:ext>
            </a:extLst>
          </p:cNvPr>
          <p:cNvCxnSpPr>
            <a:cxnSpLocks/>
          </p:cNvCxnSpPr>
          <p:nvPr/>
        </p:nvCxnSpPr>
        <p:spPr>
          <a:xfrm>
            <a:off x="-18821" y="6527897"/>
            <a:ext cx="1221082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29B5781B-5182-39A5-EB6A-AF3E069156F6}"/>
              </a:ext>
            </a:extLst>
          </p:cNvPr>
          <p:cNvSpPr>
            <a:spLocks noGrp="1"/>
          </p:cNvSpPr>
          <p:nvPr>
            <p:ph type="title"/>
          </p:nvPr>
        </p:nvSpPr>
        <p:spPr/>
        <p:txBody>
          <a:bodyPr/>
          <a:lstStyle/>
          <a:p>
            <a:r>
              <a:rPr lang="en-US" dirty="0"/>
              <a:t>Article VII (L): Operations</a:t>
            </a:r>
          </a:p>
        </p:txBody>
      </p:sp>
      <p:graphicFrame>
        <p:nvGraphicFramePr>
          <p:cNvPr id="20" name="Table 19">
            <a:extLst>
              <a:ext uri="{FF2B5EF4-FFF2-40B4-BE49-F238E27FC236}">
                <a16:creationId xmlns:a16="http://schemas.microsoft.com/office/drawing/2014/main" id="{8510BDAF-CC68-C9D8-E9DD-CEC9F7073C98}"/>
              </a:ext>
            </a:extLst>
          </p:cNvPr>
          <p:cNvGraphicFramePr>
            <a:graphicFrameLocks noGrp="1"/>
          </p:cNvGraphicFramePr>
          <p:nvPr>
            <p:extLst>
              <p:ext uri="{D42A27DB-BD31-4B8C-83A1-F6EECF244321}">
                <p14:modId xmlns:p14="http://schemas.microsoft.com/office/powerpoint/2010/main" val="3833743340"/>
              </p:ext>
            </p:extLst>
          </p:nvPr>
        </p:nvGraphicFramePr>
        <p:xfrm>
          <a:off x="836612" y="1428705"/>
          <a:ext cx="10515600" cy="5001260"/>
        </p:xfrm>
        <a:graphic>
          <a:graphicData uri="http://schemas.openxmlformats.org/drawingml/2006/table">
            <a:tbl>
              <a:tblPr firstRow="1" bandRow="1">
                <a:tableStyleId>{5C22544A-7EE6-4342-B048-85BDC9FD1C3A}</a:tableStyleId>
              </a:tblPr>
              <a:tblGrid>
                <a:gridCol w="5248134">
                  <a:extLst>
                    <a:ext uri="{9D8B030D-6E8A-4147-A177-3AD203B41FA5}">
                      <a16:colId xmlns:a16="http://schemas.microsoft.com/office/drawing/2014/main" val="54432455"/>
                    </a:ext>
                  </a:extLst>
                </a:gridCol>
                <a:gridCol w="5267466">
                  <a:extLst>
                    <a:ext uri="{9D8B030D-6E8A-4147-A177-3AD203B41FA5}">
                      <a16:colId xmlns:a16="http://schemas.microsoft.com/office/drawing/2014/main" val="4190930304"/>
                    </a:ext>
                  </a:extLst>
                </a:gridCol>
              </a:tblGrid>
              <a:tr h="272196">
                <a:tc>
                  <a:txBody>
                    <a:bodyPr/>
                    <a:lstStyle/>
                    <a:p>
                      <a:r>
                        <a:rPr lang="en-US" dirty="0"/>
                        <a:t>Original</a:t>
                      </a:r>
                    </a:p>
                  </a:txBody>
                  <a:tcPr/>
                </a:tc>
                <a:tc>
                  <a:txBody>
                    <a:bodyPr/>
                    <a:lstStyle/>
                    <a:p>
                      <a:r>
                        <a:rPr lang="en-US" dirty="0"/>
                        <a:t>Changes Based on Council Deliberations</a:t>
                      </a:r>
                    </a:p>
                  </a:txBody>
                  <a:tcPr/>
                </a:tc>
                <a:extLst>
                  <a:ext uri="{0D108BD9-81ED-4DB2-BD59-A6C34878D82A}">
                    <a16:rowId xmlns:a16="http://schemas.microsoft.com/office/drawing/2014/main" val="3929407921"/>
                  </a:ext>
                </a:extLst>
              </a:tr>
              <a:tr h="4481785">
                <a:tc>
                  <a:txBody>
                    <a:bodyPr/>
                    <a:lstStyle/>
                    <a:p>
                      <a:pPr rtl="0" fontAlgn="base"/>
                      <a:r>
                        <a:rPr lang="en-US" sz="1400" b="1" i="0" kern="1200" dirty="0">
                          <a:solidFill>
                            <a:schemeClr val="dk1"/>
                          </a:solidFill>
                          <a:effectLst/>
                          <a:latin typeface="+mn-lt"/>
                          <a:ea typeface="+mn-ea"/>
                          <a:cs typeface="+mn-cs"/>
                        </a:rPr>
                        <a:t>(L) Decommissioning of Individual Wind Turbine Generators </a:t>
                      </a:r>
                    </a:p>
                    <a:p>
                      <a:pPr rtl="0" fontAlgn="base"/>
                      <a:r>
                        <a:rPr lang="en-US" sz="1400" b="0" i="0" kern="1200" dirty="0">
                          <a:solidFill>
                            <a:schemeClr val="dk1"/>
                          </a:solidFill>
                          <a:effectLst/>
                          <a:latin typeface="+mn-lt"/>
                          <a:ea typeface="+mn-ea"/>
                          <a:cs typeface="+mn-cs"/>
                        </a:rPr>
                        <a:t>During the lifetime of the project, the Certificate Holder may choose, or be otherwise required to, decommission individual WTGs without the entire project being terminated pursuant to Article VIII of this agreement. </a:t>
                      </a:r>
                    </a:p>
                    <a:p>
                      <a:pPr rtl="0" fontAlgn="base"/>
                      <a:r>
                        <a:rPr lang="en-US" sz="1400" b="0" i="0" kern="1200" dirty="0">
                          <a:solidFill>
                            <a:schemeClr val="dk1"/>
                          </a:solidFill>
                          <a:effectLst/>
                          <a:latin typeface="+mn-lt"/>
                          <a:ea typeface="+mn-ea"/>
                          <a:cs typeface="+mn-cs"/>
                        </a:rPr>
                        <a:t> </a:t>
                      </a:r>
                    </a:p>
                    <a:p>
                      <a:pPr rtl="0" fontAlgn="base"/>
                      <a:r>
                        <a:rPr lang="en-US" sz="1400" b="0" i="0" kern="1200" dirty="0">
                          <a:solidFill>
                            <a:schemeClr val="dk1"/>
                          </a:solidFill>
                          <a:effectLst/>
                          <a:latin typeface="+mn-lt"/>
                          <a:ea typeface="+mn-ea"/>
                          <a:cs typeface="+mn-cs"/>
                        </a:rPr>
                        <a:t>…</a:t>
                      </a:r>
                    </a:p>
                    <a:p>
                      <a:pPr rtl="0" fontAlgn="base"/>
                      <a:r>
                        <a:rPr lang="en-US" sz="1400" b="0" i="0" kern="1200" dirty="0">
                          <a:solidFill>
                            <a:schemeClr val="dk1"/>
                          </a:solidFill>
                          <a:effectLst/>
                          <a:latin typeface="+mn-lt"/>
                          <a:ea typeface="+mn-ea"/>
                          <a:cs typeface="+mn-cs"/>
                        </a:rPr>
                        <a:t> </a:t>
                      </a:r>
                    </a:p>
                    <a:p>
                      <a:pPr rtl="0" fontAlgn="base"/>
                      <a:r>
                        <a:rPr lang="en-US" sz="1400" b="0" i="0" kern="1200" dirty="0">
                          <a:solidFill>
                            <a:schemeClr val="dk1"/>
                          </a:solidFill>
                          <a:effectLst/>
                          <a:latin typeface="+mn-lt"/>
                          <a:ea typeface="+mn-ea"/>
                          <a:cs typeface="+mn-cs"/>
                        </a:rPr>
                        <a:t>The Certificate Holder will disassemble and remove from the Project Area the WTG being decommissioned within one year of the last date the WTG produced power for sale. </a:t>
                      </a:r>
                    </a:p>
                    <a:p>
                      <a:pPr rtl="0" fontAlgn="base"/>
                      <a:r>
                        <a:rPr lang="en-US" sz="1400" b="0" i="0" kern="1200" dirty="0">
                          <a:solidFill>
                            <a:schemeClr val="dk1"/>
                          </a:solidFill>
                          <a:effectLst/>
                          <a:latin typeface="+mn-lt"/>
                          <a:ea typeface="+mn-ea"/>
                          <a:cs typeface="+mn-cs"/>
                        </a:rPr>
                        <a:t> </a:t>
                      </a:r>
                    </a:p>
                    <a:p>
                      <a:pPr rtl="0" fontAlgn="base"/>
                      <a:r>
                        <a:rPr lang="en-US" sz="1400" b="0" i="0" kern="1200" dirty="0">
                          <a:solidFill>
                            <a:schemeClr val="dk1"/>
                          </a:solidFill>
                          <a:effectLst/>
                          <a:latin typeface="+mn-lt"/>
                          <a:ea typeface="+mn-ea"/>
                          <a:cs typeface="+mn-cs"/>
                        </a:rPr>
                        <a:t>Decommissioning of the WTG does not require removal of the WTG foundation. </a:t>
                      </a:r>
                    </a:p>
                    <a:p>
                      <a:pPr rtl="0" fontAlgn="base"/>
                      <a:r>
                        <a:rPr lang="en-US" sz="1400" b="0" i="0" kern="1200" dirty="0">
                          <a:solidFill>
                            <a:schemeClr val="dk1"/>
                          </a:solidFill>
                          <a:effectLst/>
                          <a:latin typeface="+mn-lt"/>
                          <a:ea typeface="+mn-ea"/>
                          <a:cs typeface="+mn-cs"/>
                        </a:rPr>
                        <a:t> …</a:t>
                      </a:r>
                    </a:p>
                  </a:txBody>
                  <a:tcPr/>
                </a:tc>
                <a:tc>
                  <a:txBody>
                    <a:bodyPr/>
                    <a:lstStyle/>
                    <a:p>
                      <a:pPr rtl="0" fontAlgn="base"/>
                      <a:r>
                        <a:rPr lang="en-US" sz="1400" b="1" i="0" kern="1200" dirty="0">
                          <a:solidFill>
                            <a:schemeClr val="dk1"/>
                          </a:solidFill>
                          <a:effectLst/>
                          <a:latin typeface="+mn-lt"/>
                          <a:ea typeface="+mn-ea"/>
                          <a:cs typeface="+mn-cs"/>
                        </a:rPr>
                        <a:t>(L) Decommissioning of Individual Wind Turbine Generators </a:t>
                      </a:r>
                    </a:p>
                    <a:p>
                      <a:pPr rtl="0" fontAlgn="base"/>
                      <a:r>
                        <a:rPr lang="en-US" sz="1400" b="0" i="0" kern="1200" dirty="0">
                          <a:solidFill>
                            <a:schemeClr val="dk1"/>
                          </a:solidFill>
                          <a:effectLst/>
                          <a:latin typeface="+mn-lt"/>
                          <a:ea typeface="+mn-ea"/>
                          <a:cs typeface="+mn-cs"/>
                        </a:rPr>
                        <a:t>During the lifetime of the project, the Certificate Holder may choose, or be otherwise required to, decommission individual WTGs without the entire project being terminated pursuant to Article VIII of this agreement. </a:t>
                      </a:r>
                    </a:p>
                    <a:p>
                      <a:pPr rtl="0" fontAlgn="base"/>
                      <a:r>
                        <a:rPr lang="en-US" sz="1400" b="0" i="0" kern="1200" dirty="0">
                          <a:solidFill>
                            <a:schemeClr val="dk1"/>
                          </a:solidFill>
                          <a:effectLst/>
                          <a:latin typeface="+mn-lt"/>
                          <a:ea typeface="+mn-ea"/>
                          <a:cs typeface="+mn-cs"/>
                        </a:rPr>
                        <a:t> </a:t>
                      </a:r>
                    </a:p>
                    <a:p>
                      <a:pPr rtl="0" fontAlgn="base"/>
                      <a:r>
                        <a:rPr lang="en-US" sz="1400" b="0" i="0" kern="1200" dirty="0">
                          <a:solidFill>
                            <a:schemeClr val="dk1"/>
                          </a:solidFill>
                          <a:effectLst/>
                          <a:latin typeface="+mn-lt"/>
                          <a:ea typeface="+mn-ea"/>
                          <a:cs typeface="+mn-cs"/>
                        </a:rPr>
                        <a:t>…</a:t>
                      </a:r>
                    </a:p>
                    <a:p>
                      <a:pPr rtl="0" fontAlgn="base"/>
                      <a:r>
                        <a:rPr lang="en-US" sz="1400" b="0" i="0" kern="1200" dirty="0">
                          <a:solidFill>
                            <a:schemeClr val="dk1"/>
                          </a:solidFill>
                          <a:effectLst/>
                          <a:latin typeface="+mn-lt"/>
                          <a:ea typeface="+mn-ea"/>
                          <a:cs typeface="+mn-cs"/>
                        </a:rPr>
                        <a:t> </a:t>
                      </a:r>
                    </a:p>
                    <a:p>
                      <a:pPr rtl="0" fontAlgn="base"/>
                      <a:r>
                        <a:rPr lang="en-US" sz="1400" b="0" i="0" kern="1200" dirty="0">
                          <a:solidFill>
                            <a:schemeClr val="dk1"/>
                          </a:solidFill>
                          <a:effectLst/>
                          <a:latin typeface="+mn-lt"/>
                          <a:ea typeface="+mn-ea"/>
                          <a:cs typeface="+mn-cs"/>
                        </a:rPr>
                        <a:t>The Certificate Holder will disassemble and remove from the Project Area the WTG being decommissioned within one year of the last date the WTG produced power for sale. </a:t>
                      </a:r>
                    </a:p>
                    <a:p>
                      <a:pPr rtl="0" fontAlgn="base"/>
                      <a:r>
                        <a:rPr lang="en-US" sz="1400" b="0" i="0" kern="1200" dirty="0">
                          <a:solidFill>
                            <a:schemeClr val="dk1"/>
                          </a:solidFill>
                          <a:effectLst/>
                          <a:latin typeface="+mn-lt"/>
                          <a:ea typeface="+mn-ea"/>
                          <a:cs typeface="+mn-cs"/>
                        </a:rPr>
                        <a:t> </a:t>
                      </a:r>
                    </a:p>
                    <a:p>
                      <a:pPr rtl="0" fontAlgn="base"/>
                      <a:r>
                        <a:rPr lang="en-US" sz="1400" b="0" i="0" strike="sngStrike" kern="1200" dirty="0">
                          <a:solidFill>
                            <a:srgbClr val="FF0000"/>
                          </a:solidFill>
                          <a:effectLst/>
                          <a:latin typeface="+mn-lt"/>
                          <a:ea typeface="+mn-ea"/>
                          <a:cs typeface="+mn-cs"/>
                        </a:rPr>
                        <a:t>Decommissioning of the WTG does not require removal of the WTG foundation.</a:t>
                      </a:r>
                      <a:r>
                        <a:rPr lang="en-US" sz="1400" b="0" i="0" strike="noStrike" kern="1200" dirty="0">
                          <a:solidFill>
                            <a:srgbClr val="FF0000"/>
                          </a:solidFill>
                          <a:effectLst/>
                          <a:latin typeface="+mn-lt"/>
                          <a:ea typeface="+mn-ea"/>
                          <a:cs typeface="+mn-cs"/>
                        </a:rPr>
                        <a:t>  Any foundations associated with a decommissioned WTG will either be removed immediately or during full Project decommissioning, consistent with Article VIII(B).</a:t>
                      </a:r>
                      <a:r>
                        <a:rPr lang="en-US" sz="1400" kern="1200" baseline="30000" dirty="0">
                          <a:solidFill>
                            <a:srgbClr val="FF0000"/>
                          </a:solidFill>
                          <a:effectLst/>
                          <a:latin typeface="+mn-lt"/>
                          <a:ea typeface="+mn-ea"/>
                          <a:cs typeface="+mn-cs"/>
                        </a:rPr>
                        <a:t> 1</a:t>
                      </a:r>
                      <a:endParaRPr lang="en-US" sz="1400" b="0" i="0" strike="sngStrike" kern="1200" dirty="0">
                        <a:solidFill>
                          <a:srgbClr val="FF0000"/>
                        </a:solidFill>
                        <a:effectLst/>
                        <a:latin typeface="+mn-lt"/>
                        <a:ea typeface="+mn-ea"/>
                        <a:cs typeface="+mn-cs"/>
                      </a:endParaRPr>
                    </a:p>
                    <a:p>
                      <a:pPr rtl="0" fontAlgn="base"/>
                      <a:r>
                        <a:rPr lang="en-US" sz="1400" b="0" i="0" kern="1200" dirty="0">
                          <a:solidFill>
                            <a:schemeClr val="dk1"/>
                          </a:solidFill>
                          <a:effectLst/>
                          <a:latin typeface="+mn-lt"/>
                          <a:ea typeface="+mn-ea"/>
                          <a:cs typeface="+mn-cs"/>
                        </a:rPr>
                        <a:t> …</a:t>
                      </a:r>
                    </a:p>
                    <a:p>
                      <a:pPr marL="0" indent="0">
                        <a:spcBef>
                          <a:spcPts val="500"/>
                        </a:spcBef>
                        <a:buFont typeface="Arial" panose="020B0604020202020204" pitchFamily="34" charset="0"/>
                        <a:buNone/>
                      </a:pPr>
                      <a:endParaRPr lang="en-US" sz="1400" b="0" i="0" u="none" strike="noStrike" baseline="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baseline="30000" dirty="0">
                          <a:solidFill>
                            <a:schemeClr val="dk1"/>
                          </a:solidFill>
                          <a:effectLst/>
                          <a:latin typeface="+mn-lt"/>
                          <a:ea typeface="+mn-ea"/>
                          <a:cs typeface="+mn-cs"/>
                        </a:rPr>
                        <a:t>1 </a:t>
                      </a:r>
                      <a:r>
                        <a:rPr lang="en-US" sz="1400" b="0" i="0" u="none" strike="noStrike" kern="1200" baseline="0" dirty="0">
                          <a:solidFill>
                            <a:schemeClr val="dk1"/>
                          </a:solidFill>
                          <a:latin typeface="+mn-lt"/>
                          <a:ea typeface="+mn-ea"/>
                          <a:cs typeface="+mn-cs"/>
                        </a:rPr>
                        <a:t>Clarification that WTG foundations will all be removed to a depth of four feet below grade, regardless of when an individual WTG is decommissioned.</a:t>
                      </a:r>
                    </a:p>
                  </a:txBody>
                  <a:tcPr/>
                </a:tc>
                <a:extLst>
                  <a:ext uri="{0D108BD9-81ED-4DB2-BD59-A6C34878D82A}">
                    <a16:rowId xmlns:a16="http://schemas.microsoft.com/office/drawing/2014/main" val="2616917224"/>
                  </a:ext>
                </a:extLst>
              </a:tr>
            </a:tbl>
          </a:graphicData>
        </a:graphic>
      </p:graphicFrame>
      <p:sp>
        <p:nvSpPr>
          <p:cNvPr id="2" name="Slide Number Placeholder 1">
            <a:extLst>
              <a:ext uri="{FF2B5EF4-FFF2-40B4-BE49-F238E27FC236}">
                <a16:creationId xmlns:a16="http://schemas.microsoft.com/office/drawing/2014/main" id="{04783AF6-251D-E484-F636-6C79B58847DA}"/>
              </a:ext>
            </a:extLst>
          </p:cNvPr>
          <p:cNvSpPr>
            <a:spLocks noGrp="1"/>
          </p:cNvSpPr>
          <p:nvPr>
            <p:ph type="sldNum" sz="quarter" idx="12"/>
          </p:nvPr>
        </p:nvSpPr>
        <p:spPr>
          <a:xfrm>
            <a:off x="9448800" y="6532104"/>
            <a:ext cx="2743200" cy="365125"/>
          </a:xfrm>
        </p:spPr>
        <p:txBody>
          <a:bodyPr/>
          <a:lstStyle/>
          <a:p>
            <a:fld id="{67F396D6-BB32-45E0-8F91-AD0633BA381D}"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1260347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State Seal Digital Art by Bigalbaloo Stock - Pixels">
            <a:extLst>
              <a:ext uri="{FF2B5EF4-FFF2-40B4-BE49-F238E27FC236}">
                <a16:creationId xmlns:a16="http://schemas.microsoft.com/office/drawing/2014/main" id="{3A9C8FA1-939C-6435-E6C0-4EE5ABB2D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278" y="0"/>
            <a:ext cx="951722" cy="9517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729949-85E9-DD23-A154-2D2394E978B0}"/>
              </a:ext>
            </a:extLst>
          </p:cNvPr>
          <p:cNvSpPr txBox="1"/>
          <p:nvPr/>
        </p:nvSpPr>
        <p:spPr>
          <a:xfrm>
            <a:off x="-1" y="6527897"/>
            <a:ext cx="12210821" cy="369332"/>
          </a:xfrm>
          <a:prstGeom prst="rect">
            <a:avLst/>
          </a:prstGeom>
          <a:solidFill>
            <a:srgbClr val="0070C0"/>
          </a:solidFill>
        </p:spPr>
        <p:txBody>
          <a:bodyPr wrap="square">
            <a:spAutoFit/>
          </a:bodyPr>
          <a:lstStyle/>
          <a:p>
            <a:r>
              <a:rPr kumimoji="0" lang="en-US" altLang="en-US" sz="1800" b="0" i="1" u="none" strike="noStrike" kern="1200" cap="none" spc="0" normalizeH="0" baseline="0" noProof="0" dirty="0">
                <a:ln>
                  <a:noFill/>
                </a:ln>
                <a:solidFill>
                  <a:srgbClr val="F8F8F8"/>
                </a:solidFill>
                <a:effectLst/>
                <a:uLnTx/>
                <a:uFillTx/>
                <a:latin typeface="Arial" panose="020B0604020202020204" pitchFamily="34" charset="0"/>
                <a:ea typeface="+mn-ea"/>
                <a:cs typeface="+mn-cs"/>
              </a:rPr>
              <a:t>EFSEC</a:t>
            </a:r>
            <a:endParaRPr lang="en-US" dirty="0"/>
          </a:p>
        </p:txBody>
      </p:sp>
      <p:cxnSp>
        <p:nvCxnSpPr>
          <p:cNvPr id="12" name="Straight Connector 11">
            <a:extLst>
              <a:ext uri="{FF2B5EF4-FFF2-40B4-BE49-F238E27FC236}">
                <a16:creationId xmlns:a16="http://schemas.microsoft.com/office/drawing/2014/main" id="{AC984C4B-B14E-A943-F5BB-69A3BCC6E7E7}"/>
              </a:ext>
            </a:extLst>
          </p:cNvPr>
          <p:cNvCxnSpPr>
            <a:cxnSpLocks/>
          </p:cNvCxnSpPr>
          <p:nvPr/>
        </p:nvCxnSpPr>
        <p:spPr>
          <a:xfrm>
            <a:off x="-18821" y="6527897"/>
            <a:ext cx="1221082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29B5781B-5182-39A5-EB6A-AF3E069156F6}"/>
              </a:ext>
            </a:extLst>
          </p:cNvPr>
          <p:cNvSpPr>
            <a:spLocks noGrp="1"/>
          </p:cNvSpPr>
          <p:nvPr>
            <p:ph type="title"/>
          </p:nvPr>
        </p:nvSpPr>
        <p:spPr/>
        <p:txBody>
          <a:bodyPr/>
          <a:lstStyle/>
          <a:p>
            <a:r>
              <a:rPr lang="en-US" dirty="0"/>
              <a:t>Article VIII (D)(2): Decommissioning</a:t>
            </a:r>
            <a:endParaRPr lang="en-US" dirty="0">
              <a:highlight>
                <a:srgbClr val="FFFF00"/>
              </a:highlight>
            </a:endParaRPr>
          </a:p>
        </p:txBody>
      </p:sp>
      <p:graphicFrame>
        <p:nvGraphicFramePr>
          <p:cNvPr id="20" name="Table 19">
            <a:extLst>
              <a:ext uri="{FF2B5EF4-FFF2-40B4-BE49-F238E27FC236}">
                <a16:creationId xmlns:a16="http://schemas.microsoft.com/office/drawing/2014/main" id="{8510BDAF-CC68-C9D8-E9DD-CEC9F7073C98}"/>
              </a:ext>
            </a:extLst>
          </p:cNvPr>
          <p:cNvGraphicFramePr>
            <a:graphicFrameLocks noGrp="1"/>
          </p:cNvGraphicFramePr>
          <p:nvPr>
            <p:extLst>
              <p:ext uri="{D42A27DB-BD31-4B8C-83A1-F6EECF244321}">
                <p14:modId xmlns:p14="http://schemas.microsoft.com/office/powerpoint/2010/main" val="1309320441"/>
              </p:ext>
            </p:extLst>
          </p:nvPr>
        </p:nvGraphicFramePr>
        <p:xfrm>
          <a:off x="836612" y="1407382"/>
          <a:ext cx="10515600" cy="4847545"/>
        </p:xfrm>
        <a:graphic>
          <a:graphicData uri="http://schemas.openxmlformats.org/drawingml/2006/table">
            <a:tbl>
              <a:tblPr firstRow="1" bandRow="1">
                <a:tableStyleId>{5C22544A-7EE6-4342-B048-85BDC9FD1C3A}</a:tableStyleId>
              </a:tblPr>
              <a:tblGrid>
                <a:gridCol w="5248134">
                  <a:extLst>
                    <a:ext uri="{9D8B030D-6E8A-4147-A177-3AD203B41FA5}">
                      <a16:colId xmlns:a16="http://schemas.microsoft.com/office/drawing/2014/main" val="54432455"/>
                    </a:ext>
                  </a:extLst>
                </a:gridCol>
                <a:gridCol w="5267466">
                  <a:extLst>
                    <a:ext uri="{9D8B030D-6E8A-4147-A177-3AD203B41FA5}">
                      <a16:colId xmlns:a16="http://schemas.microsoft.com/office/drawing/2014/main" val="4190930304"/>
                    </a:ext>
                  </a:extLst>
                </a:gridCol>
              </a:tblGrid>
              <a:tr h="272196">
                <a:tc>
                  <a:txBody>
                    <a:bodyPr/>
                    <a:lstStyle/>
                    <a:p>
                      <a:r>
                        <a:rPr lang="en-US" dirty="0"/>
                        <a:t>Original</a:t>
                      </a:r>
                    </a:p>
                  </a:txBody>
                  <a:tcPr/>
                </a:tc>
                <a:tc>
                  <a:txBody>
                    <a:bodyPr/>
                    <a:lstStyle/>
                    <a:p>
                      <a:r>
                        <a:rPr lang="en-US" dirty="0"/>
                        <a:t>Changes Based on Council Deliberations</a:t>
                      </a:r>
                    </a:p>
                  </a:txBody>
                  <a:tcPr/>
                </a:tc>
                <a:extLst>
                  <a:ext uri="{0D108BD9-81ED-4DB2-BD59-A6C34878D82A}">
                    <a16:rowId xmlns:a16="http://schemas.microsoft.com/office/drawing/2014/main" val="3929407921"/>
                  </a:ext>
                </a:extLst>
              </a:tr>
              <a:tr h="4481785">
                <a:tc>
                  <a:txBody>
                    <a:bodyPr/>
                    <a:lstStyle/>
                    <a:p>
                      <a:pPr rtl="0" fontAlgn="base"/>
                      <a:r>
                        <a:rPr lang="en-US" sz="1600" b="0" i="0" u="none" kern="1200" dirty="0">
                          <a:solidFill>
                            <a:schemeClr val="dk1"/>
                          </a:solidFill>
                          <a:effectLst/>
                          <a:latin typeface="+mn-lt"/>
                          <a:ea typeface="+mn-ea"/>
                          <a:cs typeface="+mn-cs"/>
                        </a:rPr>
                        <a:t>1. </a:t>
                      </a:r>
                      <a:r>
                        <a:rPr lang="en-US" sz="1600" b="0" i="0" u="sng" kern="1200" dirty="0">
                          <a:solidFill>
                            <a:schemeClr val="dk1"/>
                          </a:solidFill>
                          <a:effectLst/>
                          <a:latin typeface="+mn-lt"/>
                          <a:ea typeface="+mn-ea"/>
                          <a:cs typeface="+mn-cs"/>
                        </a:rPr>
                        <a:t>Scope</a:t>
                      </a:r>
                      <a:r>
                        <a:rPr lang="en-US" sz="1600" b="0" i="0" kern="1200" dirty="0">
                          <a:solidFill>
                            <a:schemeClr val="dk1"/>
                          </a:solidFill>
                          <a:effectLst/>
                          <a:latin typeface="+mn-lt"/>
                          <a:ea typeface="+mn-ea"/>
                          <a:cs typeface="+mn-cs"/>
                        </a:rPr>
                        <a:t>. Site Restoration shall involve removal of the solar panels and mounting structures; removal of foundations or other Project facilities to a depth of four (4) feet below grade; restoration of any disturbed soil to pre-construction condition; and removal of Project access roads and overhead poles and transmission lines (except for any roads and/or overhead infrastructure that Project Footprint landowner wishes to retain) (all of which shall comprise “Site Restoration”). Site Restoration shall also include the use of appropriate precautions during decommissioning and removal of any hazardous material to safely dispose of and to avoid, and, if necessary, remediate any soil contamination resulting from the hazardous materials. </a:t>
                      </a:r>
                    </a:p>
                  </a:txBody>
                  <a:tcPr/>
                </a:tc>
                <a:tc>
                  <a:txBody>
                    <a:bodyPr/>
                    <a:lstStyle/>
                    <a:p>
                      <a:pPr rtl="0" fontAlgn="base"/>
                      <a:r>
                        <a:rPr lang="en-US" sz="1600" b="0" i="0" u="none" strike="sngStrike" kern="1200" dirty="0">
                          <a:solidFill>
                            <a:srgbClr val="FF0000"/>
                          </a:solidFill>
                          <a:effectLst/>
                          <a:latin typeface="+mn-lt"/>
                          <a:ea typeface="+mn-ea"/>
                          <a:cs typeface="+mn-cs"/>
                        </a:rPr>
                        <a:t>1</a:t>
                      </a:r>
                      <a:r>
                        <a:rPr lang="en-US" sz="1600" b="0" i="0" u="none" strike="noStrike" kern="1200" dirty="0">
                          <a:solidFill>
                            <a:srgbClr val="FF0000"/>
                          </a:solidFill>
                          <a:effectLst/>
                          <a:latin typeface="+mn-lt"/>
                          <a:ea typeface="+mn-ea"/>
                          <a:cs typeface="+mn-cs"/>
                        </a:rPr>
                        <a:t>2</a:t>
                      </a:r>
                      <a:r>
                        <a:rPr lang="en-US" sz="1600" b="0" i="0" u="none" kern="1200" dirty="0">
                          <a:solidFill>
                            <a:schemeClr val="dk1"/>
                          </a:solidFill>
                          <a:effectLst/>
                          <a:latin typeface="+mn-lt"/>
                          <a:ea typeface="+mn-ea"/>
                          <a:cs typeface="+mn-cs"/>
                        </a:rPr>
                        <a:t>. </a:t>
                      </a:r>
                      <a:r>
                        <a:rPr lang="en-US" sz="1600" b="0" i="0" u="sng" kern="1200" dirty="0">
                          <a:solidFill>
                            <a:schemeClr val="dk1"/>
                          </a:solidFill>
                          <a:effectLst/>
                          <a:latin typeface="+mn-lt"/>
                          <a:ea typeface="+mn-ea"/>
                          <a:cs typeface="+mn-cs"/>
                        </a:rPr>
                        <a:t>Scope</a:t>
                      </a:r>
                      <a:r>
                        <a:rPr lang="en-US" sz="1600" b="0" i="0" kern="1200" dirty="0">
                          <a:solidFill>
                            <a:schemeClr val="dk1"/>
                          </a:solidFill>
                          <a:effectLst/>
                          <a:latin typeface="+mn-lt"/>
                          <a:ea typeface="+mn-ea"/>
                          <a:cs typeface="+mn-cs"/>
                        </a:rPr>
                        <a:t>. Site Restoration shall involve removal of </a:t>
                      </a:r>
                      <a:r>
                        <a:rPr lang="en-US" sz="1600" b="0" i="0" strike="sngStrike" kern="1200" dirty="0">
                          <a:solidFill>
                            <a:srgbClr val="FF0000"/>
                          </a:solidFill>
                          <a:effectLst/>
                          <a:latin typeface="+mn-lt"/>
                          <a:ea typeface="+mn-ea"/>
                          <a:cs typeface="+mn-cs"/>
                        </a:rPr>
                        <a:t>the solar panels and mounting structures; removal of foundations or other </a:t>
                      </a:r>
                      <a:r>
                        <a:rPr lang="en-US" sz="1600" b="0" i="0" strike="noStrike" kern="1200" dirty="0">
                          <a:solidFill>
                            <a:srgbClr val="FF0000"/>
                          </a:solidFill>
                          <a:effectLst/>
                          <a:latin typeface="+mn-lt"/>
                          <a:ea typeface="+mn-ea"/>
                          <a:cs typeface="+mn-cs"/>
                        </a:rPr>
                        <a:t>all </a:t>
                      </a:r>
                      <a:r>
                        <a:rPr lang="en-US" sz="1600" b="0" i="0" kern="1200" dirty="0">
                          <a:solidFill>
                            <a:schemeClr val="dk1"/>
                          </a:solidFill>
                          <a:effectLst/>
                          <a:latin typeface="+mn-lt"/>
                          <a:ea typeface="+mn-ea"/>
                          <a:cs typeface="+mn-cs"/>
                        </a:rPr>
                        <a:t>Project </a:t>
                      </a:r>
                      <a:r>
                        <a:rPr lang="en-US" sz="1600" b="0" i="0" kern="1200" dirty="0">
                          <a:solidFill>
                            <a:srgbClr val="FF0000"/>
                          </a:solidFill>
                          <a:effectLst/>
                          <a:latin typeface="+mn-lt"/>
                          <a:ea typeface="+mn-ea"/>
                          <a:cs typeface="+mn-cs"/>
                        </a:rPr>
                        <a:t>components, foundations, and</a:t>
                      </a:r>
                      <a:r>
                        <a:rPr lang="en-US" sz="1600" kern="1200" baseline="30000" dirty="0">
                          <a:solidFill>
                            <a:srgbClr val="FF0000"/>
                          </a:solidFill>
                          <a:effectLst/>
                          <a:latin typeface="+mn-lt"/>
                          <a:ea typeface="+mn-ea"/>
                          <a:cs typeface="+mn-cs"/>
                        </a:rPr>
                        <a:t>1</a:t>
                      </a:r>
                      <a:r>
                        <a:rPr lang="en-US" sz="1600" b="0" i="0" kern="1200" dirty="0">
                          <a:solidFill>
                            <a:srgbClr val="FF0000"/>
                          </a:solidFill>
                          <a:effectLst/>
                          <a:latin typeface="+mn-lt"/>
                          <a:ea typeface="+mn-ea"/>
                          <a:cs typeface="+mn-cs"/>
                        </a:rPr>
                        <a:t> </a:t>
                      </a:r>
                      <a:r>
                        <a:rPr lang="en-US" sz="1600" b="0" i="0" kern="1200" dirty="0">
                          <a:solidFill>
                            <a:schemeClr val="dk1"/>
                          </a:solidFill>
                          <a:effectLst/>
                          <a:latin typeface="+mn-lt"/>
                          <a:ea typeface="+mn-ea"/>
                          <a:cs typeface="+mn-cs"/>
                        </a:rPr>
                        <a:t>facilities to a depth of four (4) feet below grade; restoration of any disturbed soil to pre-construction condition; and removal of Project access roads and overhead poles and transmission lines (except for any roads and/or overhead infrastructure that Project Footprint landowner wishes to retain) (all of which shall comprise “Site Restoration”). Site Restoration shall also include the use of appropriate precautions during decommissioning and removal of any hazardous material to safely dispose of and to avoid, and, if necessary, remediate any soil contamination resulting from the hazardous materials. </a:t>
                      </a:r>
                    </a:p>
                    <a:p>
                      <a:pPr rtl="0" fontAlgn="base"/>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30000" dirty="0">
                          <a:solidFill>
                            <a:schemeClr val="dk1"/>
                          </a:solidFill>
                          <a:effectLst/>
                          <a:latin typeface="+mn-lt"/>
                          <a:ea typeface="+mn-ea"/>
                          <a:cs typeface="+mn-cs"/>
                        </a:rPr>
                        <a:t>1 </a:t>
                      </a:r>
                      <a:r>
                        <a:rPr lang="en-US" sz="1600" b="0" i="0" u="none" strike="noStrike" kern="1200" baseline="0" dirty="0">
                          <a:solidFill>
                            <a:schemeClr val="dk1"/>
                          </a:solidFill>
                          <a:latin typeface="+mn-lt"/>
                          <a:ea typeface="+mn-ea"/>
                          <a:cs typeface="+mn-cs"/>
                        </a:rPr>
                        <a:t>Corrects subsection number. Clarifies that Site Restoration will include the removal of all project components, not just solar panels.</a:t>
                      </a:r>
                    </a:p>
                  </a:txBody>
                  <a:tcPr/>
                </a:tc>
                <a:extLst>
                  <a:ext uri="{0D108BD9-81ED-4DB2-BD59-A6C34878D82A}">
                    <a16:rowId xmlns:a16="http://schemas.microsoft.com/office/drawing/2014/main" val="2616917224"/>
                  </a:ext>
                </a:extLst>
              </a:tr>
            </a:tbl>
          </a:graphicData>
        </a:graphic>
      </p:graphicFrame>
      <p:sp>
        <p:nvSpPr>
          <p:cNvPr id="2" name="Slide Number Placeholder 1">
            <a:extLst>
              <a:ext uri="{FF2B5EF4-FFF2-40B4-BE49-F238E27FC236}">
                <a16:creationId xmlns:a16="http://schemas.microsoft.com/office/drawing/2014/main" id="{04783AF6-251D-E484-F636-6C79B58847DA}"/>
              </a:ext>
            </a:extLst>
          </p:cNvPr>
          <p:cNvSpPr>
            <a:spLocks noGrp="1"/>
          </p:cNvSpPr>
          <p:nvPr>
            <p:ph type="sldNum" sz="quarter" idx="12"/>
          </p:nvPr>
        </p:nvSpPr>
        <p:spPr>
          <a:xfrm>
            <a:off x="9448800" y="6532104"/>
            <a:ext cx="2743200" cy="365125"/>
          </a:xfrm>
        </p:spPr>
        <p:txBody>
          <a:bodyPr/>
          <a:lstStyle/>
          <a:p>
            <a:fld id="{67F396D6-BB32-45E0-8F91-AD0633BA381D}"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3127769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shington State Seal Digital Art by Bigalbaloo Stock - Pixels">
            <a:extLst>
              <a:ext uri="{FF2B5EF4-FFF2-40B4-BE49-F238E27FC236}">
                <a16:creationId xmlns:a16="http://schemas.microsoft.com/office/drawing/2014/main" id="{3A9C8FA1-939C-6435-E6C0-4EE5ABB2D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0278" y="0"/>
            <a:ext cx="951722" cy="9517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729949-85E9-DD23-A154-2D2394E978B0}"/>
              </a:ext>
            </a:extLst>
          </p:cNvPr>
          <p:cNvSpPr txBox="1"/>
          <p:nvPr/>
        </p:nvSpPr>
        <p:spPr>
          <a:xfrm>
            <a:off x="-1" y="6527897"/>
            <a:ext cx="12210821" cy="369332"/>
          </a:xfrm>
          <a:prstGeom prst="rect">
            <a:avLst/>
          </a:prstGeom>
          <a:solidFill>
            <a:srgbClr val="0070C0"/>
          </a:solidFill>
        </p:spPr>
        <p:txBody>
          <a:bodyPr wrap="square">
            <a:spAutoFit/>
          </a:bodyPr>
          <a:lstStyle/>
          <a:p>
            <a:r>
              <a:rPr kumimoji="0" lang="en-US" altLang="en-US" sz="1800" b="0" i="1" u="none" strike="noStrike" kern="1200" cap="none" spc="0" normalizeH="0" baseline="0" noProof="0" dirty="0">
                <a:ln>
                  <a:noFill/>
                </a:ln>
                <a:solidFill>
                  <a:srgbClr val="F8F8F8"/>
                </a:solidFill>
                <a:effectLst/>
                <a:uLnTx/>
                <a:uFillTx/>
                <a:latin typeface="Arial" panose="020B0604020202020204" pitchFamily="34" charset="0"/>
                <a:ea typeface="+mn-ea"/>
                <a:cs typeface="+mn-cs"/>
              </a:rPr>
              <a:t>EFSEC</a:t>
            </a:r>
            <a:endParaRPr lang="en-US" dirty="0"/>
          </a:p>
        </p:txBody>
      </p:sp>
      <p:cxnSp>
        <p:nvCxnSpPr>
          <p:cNvPr id="12" name="Straight Connector 11">
            <a:extLst>
              <a:ext uri="{FF2B5EF4-FFF2-40B4-BE49-F238E27FC236}">
                <a16:creationId xmlns:a16="http://schemas.microsoft.com/office/drawing/2014/main" id="{AC984C4B-B14E-A943-F5BB-69A3BCC6E7E7}"/>
              </a:ext>
            </a:extLst>
          </p:cNvPr>
          <p:cNvCxnSpPr>
            <a:cxnSpLocks/>
          </p:cNvCxnSpPr>
          <p:nvPr/>
        </p:nvCxnSpPr>
        <p:spPr>
          <a:xfrm>
            <a:off x="-18821" y="6527897"/>
            <a:ext cx="12210821"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itle 14">
            <a:extLst>
              <a:ext uri="{FF2B5EF4-FFF2-40B4-BE49-F238E27FC236}">
                <a16:creationId xmlns:a16="http://schemas.microsoft.com/office/drawing/2014/main" id="{29B5781B-5182-39A5-EB6A-AF3E069156F6}"/>
              </a:ext>
            </a:extLst>
          </p:cNvPr>
          <p:cNvSpPr>
            <a:spLocks noGrp="1"/>
          </p:cNvSpPr>
          <p:nvPr>
            <p:ph type="title"/>
          </p:nvPr>
        </p:nvSpPr>
        <p:spPr/>
        <p:txBody>
          <a:bodyPr/>
          <a:lstStyle/>
          <a:p>
            <a:r>
              <a:rPr lang="en-US" dirty="0"/>
              <a:t>Article VIII (O): Decommissioning</a:t>
            </a:r>
            <a:endParaRPr lang="en-US" dirty="0">
              <a:highlight>
                <a:srgbClr val="FFFF00"/>
              </a:highlight>
            </a:endParaRPr>
          </a:p>
        </p:txBody>
      </p:sp>
      <p:graphicFrame>
        <p:nvGraphicFramePr>
          <p:cNvPr id="20" name="Table 19">
            <a:extLst>
              <a:ext uri="{FF2B5EF4-FFF2-40B4-BE49-F238E27FC236}">
                <a16:creationId xmlns:a16="http://schemas.microsoft.com/office/drawing/2014/main" id="{8510BDAF-CC68-C9D8-E9DD-CEC9F7073C98}"/>
              </a:ext>
            </a:extLst>
          </p:cNvPr>
          <p:cNvGraphicFramePr>
            <a:graphicFrameLocks noGrp="1"/>
          </p:cNvGraphicFramePr>
          <p:nvPr>
            <p:extLst>
              <p:ext uri="{D42A27DB-BD31-4B8C-83A1-F6EECF244321}">
                <p14:modId xmlns:p14="http://schemas.microsoft.com/office/powerpoint/2010/main" val="2684139787"/>
              </p:ext>
            </p:extLst>
          </p:nvPr>
        </p:nvGraphicFramePr>
        <p:xfrm>
          <a:off x="836612" y="1428705"/>
          <a:ext cx="10515600" cy="4847545"/>
        </p:xfrm>
        <a:graphic>
          <a:graphicData uri="http://schemas.openxmlformats.org/drawingml/2006/table">
            <a:tbl>
              <a:tblPr firstRow="1" bandRow="1">
                <a:tableStyleId>{5C22544A-7EE6-4342-B048-85BDC9FD1C3A}</a:tableStyleId>
              </a:tblPr>
              <a:tblGrid>
                <a:gridCol w="5248134">
                  <a:extLst>
                    <a:ext uri="{9D8B030D-6E8A-4147-A177-3AD203B41FA5}">
                      <a16:colId xmlns:a16="http://schemas.microsoft.com/office/drawing/2014/main" val="54432455"/>
                    </a:ext>
                  </a:extLst>
                </a:gridCol>
                <a:gridCol w="5267466">
                  <a:extLst>
                    <a:ext uri="{9D8B030D-6E8A-4147-A177-3AD203B41FA5}">
                      <a16:colId xmlns:a16="http://schemas.microsoft.com/office/drawing/2014/main" val="4190930304"/>
                    </a:ext>
                  </a:extLst>
                </a:gridCol>
              </a:tblGrid>
              <a:tr h="272196">
                <a:tc>
                  <a:txBody>
                    <a:bodyPr/>
                    <a:lstStyle/>
                    <a:p>
                      <a:r>
                        <a:rPr lang="en-US" dirty="0"/>
                        <a:t>Original</a:t>
                      </a:r>
                    </a:p>
                  </a:txBody>
                  <a:tcPr/>
                </a:tc>
                <a:tc>
                  <a:txBody>
                    <a:bodyPr/>
                    <a:lstStyle/>
                    <a:p>
                      <a:r>
                        <a:rPr lang="en-US" dirty="0"/>
                        <a:t>Changes Based on Council Deliberations</a:t>
                      </a:r>
                    </a:p>
                  </a:txBody>
                  <a:tcPr/>
                </a:tc>
                <a:extLst>
                  <a:ext uri="{0D108BD9-81ED-4DB2-BD59-A6C34878D82A}">
                    <a16:rowId xmlns:a16="http://schemas.microsoft.com/office/drawing/2014/main" val="3929407921"/>
                  </a:ext>
                </a:extLst>
              </a:tr>
              <a:tr h="4481785">
                <a:tc>
                  <a:txBody>
                    <a:bodyPr/>
                    <a:lstStyle/>
                    <a:p>
                      <a:pPr rtl="0" fontAlgn="base"/>
                      <a:r>
                        <a:rPr lang="en-US" sz="1800" b="1" i="0" kern="1200" dirty="0">
                          <a:solidFill>
                            <a:schemeClr val="dk1"/>
                          </a:solidFill>
                          <a:effectLst/>
                          <a:latin typeface="+mn-lt"/>
                          <a:ea typeface="+mn-ea"/>
                          <a:cs typeface="+mn-cs"/>
                        </a:rPr>
                        <a:t>(O) Decommissioning Fire Control Plan </a:t>
                      </a:r>
                    </a:p>
                    <a:p>
                      <a:pPr rtl="0" fontAlgn="base"/>
                      <a:r>
                        <a:rPr lang="en-US" sz="1800" b="0" i="0" kern="1200" dirty="0">
                          <a:solidFill>
                            <a:schemeClr val="dk1"/>
                          </a:solidFill>
                          <a:effectLst/>
                          <a:latin typeface="+mn-lt"/>
                          <a:ea typeface="+mn-ea"/>
                          <a:cs typeface="+mn-cs"/>
                        </a:rPr>
                        <a:t>The Certificate Holder shall develop a Decommissioning Fire Control Plan in coordination with state and local agencies to minimize the risk of accidental fire during decommissioning and ensure effective response to any fire that does occur. The Decommissioning Fire Control Plan must consider and address potential wildfire risk minimization and response. </a:t>
                      </a:r>
                    </a:p>
                  </a:txBody>
                  <a:tcPr/>
                </a:tc>
                <a:tc>
                  <a:txBody>
                    <a:bodyPr/>
                    <a:lstStyle/>
                    <a:p>
                      <a:pPr rtl="0" fontAlgn="base"/>
                      <a:r>
                        <a:rPr lang="en-US" sz="1800" b="1" i="0" kern="1200" dirty="0">
                          <a:solidFill>
                            <a:schemeClr val="dk1"/>
                          </a:solidFill>
                          <a:effectLst/>
                          <a:latin typeface="+mn-lt"/>
                          <a:ea typeface="+mn-ea"/>
                          <a:cs typeface="+mn-cs"/>
                        </a:rPr>
                        <a:t>(O) Decommissioning Fire Control Plan </a:t>
                      </a:r>
                    </a:p>
                    <a:p>
                      <a:pPr rtl="0" fontAlgn="base"/>
                      <a:r>
                        <a:rPr lang="en-US" sz="1800" b="0" i="0" kern="1200" dirty="0">
                          <a:solidFill>
                            <a:schemeClr val="dk1"/>
                          </a:solidFill>
                          <a:effectLst/>
                          <a:latin typeface="+mn-lt"/>
                          <a:ea typeface="+mn-ea"/>
                          <a:cs typeface="+mn-cs"/>
                        </a:rPr>
                        <a:t>The Certificate Holder shall develop a Decommissioning Fire Control Plan in coordination with state and local agencies</a:t>
                      </a:r>
                      <a:r>
                        <a:rPr lang="en-US" sz="1800" b="0" i="0" kern="1200" dirty="0">
                          <a:solidFill>
                            <a:srgbClr val="FF0000"/>
                          </a:solidFill>
                          <a:effectLst/>
                          <a:latin typeface="+mn-lt"/>
                          <a:ea typeface="+mn-ea"/>
                          <a:cs typeface="+mn-cs"/>
                        </a:rPr>
                        <a:t>, including Benton County Fire Districts #1 and #5,</a:t>
                      </a:r>
                      <a:r>
                        <a:rPr lang="en-US" sz="1800" kern="1200" baseline="30000" dirty="0">
                          <a:solidFill>
                            <a:srgbClr val="FF0000"/>
                          </a:solidFill>
                          <a:effectLst/>
                          <a:latin typeface="+mn-lt"/>
                          <a:ea typeface="+mn-ea"/>
                          <a:cs typeface="+mn-cs"/>
                        </a:rPr>
                        <a:t>1</a:t>
                      </a:r>
                      <a:r>
                        <a:rPr lang="en-US" sz="1800" b="0" i="0" kern="1200" dirty="0">
                          <a:solidFill>
                            <a:schemeClr val="dk1"/>
                          </a:solidFill>
                          <a:effectLst/>
                          <a:latin typeface="+mn-lt"/>
                          <a:ea typeface="+mn-ea"/>
                          <a:cs typeface="+mn-cs"/>
                        </a:rPr>
                        <a:t> to minimize the risk of accidental fire during decommissioning and ensure effective response to any fire that does occur. The Decommissioning Fire Control Plan must consider and address potential wildfire risk minimization and response. </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30000" dirty="0">
                          <a:solidFill>
                            <a:schemeClr val="dk1"/>
                          </a:solidFill>
                          <a:effectLst/>
                          <a:latin typeface="+mn-lt"/>
                          <a:ea typeface="+mn-ea"/>
                          <a:cs typeface="+mn-cs"/>
                        </a:rPr>
                        <a:t>1 </a:t>
                      </a:r>
                      <a:r>
                        <a:rPr lang="en-US" sz="1600" b="0" i="0" u="none" strike="noStrike" kern="1200" baseline="0" dirty="0">
                          <a:solidFill>
                            <a:schemeClr val="dk1"/>
                          </a:solidFill>
                          <a:latin typeface="+mn-lt"/>
                          <a:ea typeface="+mn-ea"/>
                          <a:cs typeface="+mn-cs"/>
                        </a:rPr>
                        <a:t>Clarifies that Benton County Fire Districts will be involved in the drafting of this plan, which is consistent with how the Construction Fire Control Plan is described in the SCA.</a:t>
                      </a:r>
                    </a:p>
                  </a:txBody>
                  <a:tcPr/>
                </a:tc>
                <a:extLst>
                  <a:ext uri="{0D108BD9-81ED-4DB2-BD59-A6C34878D82A}">
                    <a16:rowId xmlns:a16="http://schemas.microsoft.com/office/drawing/2014/main" val="2616917224"/>
                  </a:ext>
                </a:extLst>
              </a:tr>
            </a:tbl>
          </a:graphicData>
        </a:graphic>
      </p:graphicFrame>
      <p:sp>
        <p:nvSpPr>
          <p:cNvPr id="2" name="Slide Number Placeholder 1">
            <a:extLst>
              <a:ext uri="{FF2B5EF4-FFF2-40B4-BE49-F238E27FC236}">
                <a16:creationId xmlns:a16="http://schemas.microsoft.com/office/drawing/2014/main" id="{04783AF6-251D-E484-F636-6C79B58847DA}"/>
              </a:ext>
            </a:extLst>
          </p:cNvPr>
          <p:cNvSpPr>
            <a:spLocks noGrp="1"/>
          </p:cNvSpPr>
          <p:nvPr>
            <p:ph type="sldNum" sz="quarter" idx="12"/>
          </p:nvPr>
        </p:nvSpPr>
        <p:spPr>
          <a:xfrm>
            <a:off x="9448800" y="6532104"/>
            <a:ext cx="2743200" cy="365125"/>
          </a:xfrm>
        </p:spPr>
        <p:txBody>
          <a:bodyPr/>
          <a:lstStyle/>
          <a:p>
            <a:fld id="{67F396D6-BB32-45E0-8F91-AD0633BA381D}"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005366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976</Words>
  <Application>Microsoft Office PowerPoint</Application>
  <PresentationFormat>Widescreen</PresentationFormat>
  <Paragraphs>60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Horse Heaven Wind Farm  Draft SCA Changes – Public Comments</vt:lpstr>
      <vt:lpstr>Article VI (I): Operation Submittals</vt:lpstr>
      <vt:lpstr>Article VII (L): Operations</vt:lpstr>
      <vt:lpstr>Article VIII (D)(2): Decommissioning</vt:lpstr>
      <vt:lpstr>Article VIII (O): Decommissioning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Horse Heaven Wind Farm  Potential Mitigation Changes</dc:title>
  <dc:creator>Greene, Sean (EFSEC)</dc:creator>
  <cp:lastModifiedBy>Taliaferro, Catherine (EFSEC)</cp:lastModifiedBy>
  <cp:revision>15</cp:revision>
  <dcterms:created xsi:type="dcterms:W3CDTF">2023-12-05T23:28:21Z</dcterms:created>
  <dcterms:modified xsi:type="dcterms:W3CDTF">2025-08-04T19:02:36Z</dcterms:modified>
</cp:coreProperties>
</file>